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79" r:id="rId11"/>
    <p:sldId id="268" r:id="rId12"/>
    <p:sldId id="264" r:id="rId13"/>
    <p:sldId id="265" r:id="rId14"/>
    <p:sldId id="269" r:id="rId15"/>
    <p:sldId id="276" r:id="rId16"/>
    <p:sldId id="270" r:id="rId17"/>
    <p:sldId id="272" r:id="rId18"/>
    <p:sldId id="277" r:id="rId19"/>
    <p:sldId id="278" r:id="rId20"/>
    <p:sldId id="271" r:id="rId21"/>
    <p:sldId id="274" r:id="rId22"/>
    <p:sldId id="275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94" autoAdjust="0"/>
  </p:normalViewPr>
  <p:slideViewPr>
    <p:cSldViewPr snapToGrid="0">
      <p:cViewPr varScale="1">
        <p:scale>
          <a:sx n="73" d="100"/>
          <a:sy n="73" d="100"/>
        </p:scale>
        <p:origin x="5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E72BA-1CF8-41F2-81C9-5368AEB34E5B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2C4DE-023E-4742-97C5-FE4FCF9EC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45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</a:t>
            </a:r>
            <a:r>
              <a:rPr lang="zh-TW" altLang="en-US" dirty="0"/>
              <a:t>代表程度為文本中</a:t>
            </a:r>
            <a:r>
              <a:rPr lang="en-US" altLang="zh-TW" dirty="0"/>
              <a:t>keyword</a:t>
            </a:r>
            <a:r>
              <a:rPr lang="zh-TW" altLang="en-US" dirty="0"/>
              <a:t>的機率值，而其中名詞</a:t>
            </a:r>
            <a:r>
              <a:rPr lang="en-US" altLang="zh-TW" dirty="0"/>
              <a:t>.</a:t>
            </a:r>
            <a:r>
              <a:rPr lang="zh-TW" altLang="en-US" dirty="0"/>
              <a:t>動詞</a:t>
            </a:r>
            <a:r>
              <a:rPr lang="en-US" altLang="zh-TW" dirty="0"/>
              <a:t>.</a:t>
            </a:r>
            <a:r>
              <a:rPr lang="zh-TW" altLang="en-US" dirty="0"/>
              <a:t>形容詞總和字數為</a:t>
            </a:r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2C4DE-023E-4742-97C5-FE4FCF9EC1A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64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</a:t>
            </a:r>
            <a:r>
              <a:rPr lang="zh-TW" altLang="en-US" dirty="0"/>
              <a:t>波浪經過</a:t>
            </a:r>
            <a:r>
              <a:rPr lang="en-US" altLang="zh-TW" dirty="0"/>
              <a:t>dropout</a:t>
            </a:r>
            <a:r>
              <a:rPr lang="zh-TW" altLang="en-US" dirty="0"/>
              <a:t>和</a:t>
            </a:r>
            <a:r>
              <a:rPr lang="en-US" altLang="zh-TW" dirty="0"/>
              <a:t>MLP</a:t>
            </a:r>
            <a:r>
              <a:rPr lang="zh-TW" altLang="en-US" dirty="0"/>
              <a:t>的結果替換</a:t>
            </a:r>
            <a:r>
              <a:rPr lang="en-US" altLang="zh-TW" dirty="0"/>
              <a:t>encoder</a:t>
            </a:r>
            <a:r>
              <a:rPr lang="zh-TW" altLang="en-US" dirty="0"/>
              <a:t>第一個</a:t>
            </a:r>
            <a:r>
              <a:rPr lang="en-US" altLang="zh-TW" dirty="0"/>
              <a:t>state</a:t>
            </a:r>
            <a:r>
              <a:rPr lang="zh-TW" altLang="en-US" dirty="0"/>
              <a:t>和當作</a:t>
            </a:r>
            <a:r>
              <a:rPr lang="en-US" altLang="zh-TW" dirty="0"/>
              <a:t>decoder</a:t>
            </a:r>
            <a:r>
              <a:rPr lang="zh-TW" altLang="en-US" dirty="0"/>
              <a:t>初始輸入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2C4DE-023E-4742-97C5-FE4FCF9EC1A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60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Clustering</a:t>
            </a:r>
            <a:r>
              <a:rPr lang="zh-TW" altLang="en-US" dirty="0"/>
              <a:t>會取前</a:t>
            </a:r>
            <a:r>
              <a:rPr lang="en-US" altLang="zh-TW" dirty="0"/>
              <a:t>K</a:t>
            </a:r>
            <a:r>
              <a:rPr lang="zh-TW" altLang="en-US" dirty="0"/>
              <a:t>機率高的再分群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分數可以是</a:t>
            </a:r>
            <a:r>
              <a:rPr lang="en-US" altLang="zh-TW" dirty="0"/>
              <a:t>keyword</a:t>
            </a:r>
            <a:r>
              <a:rPr lang="zh-TW" altLang="en-US" dirty="0"/>
              <a:t>間</a:t>
            </a:r>
            <a:r>
              <a:rPr lang="en-US" altLang="zh-TW" sz="1200" dirty="0"/>
              <a:t>similarity </a:t>
            </a:r>
            <a:r>
              <a:rPr lang="zh-TW" altLang="en-US" sz="1200" dirty="0"/>
              <a:t>或再</a:t>
            </a:r>
            <a:r>
              <a:rPr lang="en-US" altLang="zh-TW" sz="1200" dirty="0"/>
              <a:t>context</a:t>
            </a:r>
            <a:r>
              <a:rPr lang="zh-TW" altLang="en-US" sz="1200" dirty="0"/>
              <a:t>內相隔字數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2C4DE-023E-4742-97C5-FE4FCF9EC1A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20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GRU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2C4DE-023E-4742-97C5-FE4FCF9EC1A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15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hMup</a:t>
            </a:r>
            <a:r>
              <a:rPr lang="zh-TW" altLang="en-US" dirty="0"/>
              <a:t> 為高</a:t>
            </a:r>
            <a:r>
              <a:rPr lang="en-US" altLang="zh-TW" dirty="0"/>
              <a:t>diversity</a:t>
            </a:r>
            <a:r>
              <a:rPr lang="zh-TW" altLang="en-US" dirty="0"/>
              <a:t>但</a:t>
            </a:r>
            <a:r>
              <a:rPr lang="en-US" altLang="zh-TW" dirty="0"/>
              <a:t>Avg BLEU</a:t>
            </a:r>
            <a:r>
              <a:rPr lang="zh-TW" altLang="en-US" dirty="0"/>
              <a:t>很低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2C4DE-023E-4742-97C5-FE4FCF9EC1A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66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每一組的光束寬度為</a:t>
            </a:r>
            <a:r>
              <a:rPr lang="en-US" altLang="zh-TW" dirty="0"/>
              <a:t>2</a:t>
            </a:r>
            <a:r>
              <a:rPr lang="zh-TW" altLang="en-US" dirty="0"/>
              <a:t>組。讓與組之間保持不同的性，並且從</a:t>
            </a:r>
            <a:r>
              <a:rPr lang="en-US" altLang="zh-TW" dirty="0"/>
              <a:t>t-1</a:t>
            </a:r>
            <a:r>
              <a:rPr lang="zh-TW" altLang="en-US" dirty="0"/>
              <a:t>到</a:t>
            </a:r>
            <a:r>
              <a:rPr lang="en-US" altLang="zh-TW" dirty="0"/>
              <a:t>t</a:t>
            </a:r>
            <a:r>
              <a:rPr lang="zh-TW" altLang="en-US" dirty="0"/>
              <a:t>時刻，不斷的減少搜索空間（像光束搜索一樣）。同時這塊有一個實現細節，如圖所示，對​​於</a:t>
            </a:r>
            <a:r>
              <a:rPr lang="en-US" altLang="zh-TW" dirty="0"/>
              <a:t>t=4</a:t>
            </a:r>
            <a:r>
              <a:rPr lang="zh-TW" altLang="en-US" dirty="0"/>
              <a:t>時刻，我們先對第一組輸出</a:t>
            </a:r>
            <a:r>
              <a:rPr lang="en-US" altLang="zh-TW" dirty="0"/>
              <a:t>y</a:t>
            </a:r>
            <a:r>
              <a:rPr lang="zh-TW" altLang="en-US" dirty="0"/>
              <a:t>（</a:t>
            </a:r>
            <a:r>
              <a:rPr lang="en-US" altLang="zh-TW" dirty="0"/>
              <a:t>t=4</a:t>
            </a:r>
            <a:r>
              <a:rPr lang="zh-TW" altLang="en-US" dirty="0"/>
              <a:t>），然後我們開始對第二組輸出</a:t>
            </a:r>
            <a:r>
              <a:rPr lang="en-US" altLang="zh-TW" dirty="0"/>
              <a:t>y</a:t>
            </a:r>
            <a:r>
              <a:rPr lang="zh-TW" altLang="en-US" dirty="0"/>
              <a:t>（</a:t>
            </a:r>
            <a:r>
              <a:rPr lang="en-US" altLang="zh-TW" dirty="0"/>
              <a:t>t=4</a:t>
            </a:r>
            <a:r>
              <a:rPr lang="zh-TW" altLang="en-US" dirty="0"/>
              <a:t>），但是第二組</a:t>
            </a:r>
            <a:r>
              <a:rPr lang="en-US" altLang="zh-TW" dirty="0"/>
              <a:t>y</a:t>
            </a:r>
            <a:r>
              <a:rPr lang="zh-TW" altLang="en-US" dirty="0"/>
              <a:t>（</a:t>
            </a:r>
            <a:r>
              <a:rPr lang="en-US" altLang="zh-TW" dirty="0"/>
              <a:t>t=4</a:t>
            </a:r>
            <a:r>
              <a:rPr lang="zh-TW" altLang="en-US" dirty="0"/>
              <a:t>）的得分第二組之前的（</a:t>
            </a:r>
            <a:r>
              <a:rPr lang="en-US" altLang="zh-TW" dirty="0"/>
              <a:t>t=3</a:t>
            </a:r>
            <a:r>
              <a:rPr lang="zh-TW" altLang="en-US" dirty="0"/>
              <a:t>），也可以讓其與第一組的相似程度。以此類推，在</a:t>
            </a:r>
            <a:r>
              <a:rPr lang="en-US" altLang="zh-TW" dirty="0"/>
              <a:t>t=4</a:t>
            </a:r>
            <a:r>
              <a:rPr lang="zh-TW" altLang="en-US" dirty="0"/>
              <a:t>時刻對於第三組的輸出，我們從上圖到它的分數的分標準。這裡對於它的不同項的計算採用的方法是漢化多樣性，這個理解起來很簡單，比如某個時刻可能輸出的詞在上面的出現過，我們就打這個詞的出現</a:t>
            </a:r>
            <a:r>
              <a:rPr lang="en-US" altLang="zh-TW" dirty="0"/>
              <a:t>-1 </a:t>
            </a:r>
            <a:r>
              <a:rPr lang="zh-TW" altLang="en-US" dirty="0"/>
              <a:t>，如果這個時刻可能輸出的詞在上面組沒有出現過，我們就對這個詞的不懲罰。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2C4DE-023E-4742-97C5-FE4FCF9EC1A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39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Useful(</a:t>
            </a:r>
            <a:r>
              <a:rPr lang="zh-TW" altLang="en-US" dirty="0"/>
              <a:t>去掉文法錯誤</a:t>
            </a:r>
            <a:r>
              <a:rPr lang="en-US" altLang="zh-TW" dirty="0"/>
              <a:t>,</a:t>
            </a:r>
            <a:r>
              <a:rPr lang="zh-TW" altLang="en-US" dirty="0"/>
              <a:t>不相關</a:t>
            </a:r>
            <a:r>
              <a:rPr lang="en-US" altLang="zh-TW" dirty="0"/>
              <a:t>,</a:t>
            </a:r>
            <a:r>
              <a:rPr lang="zh-TW" altLang="en-US" dirty="0"/>
              <a:t>沒有邏輯的問題</a:t>
            </a:r>
            <a:r>
              <a:rPr lang="en-US" altLang="zh-TW" dirty="0"/>
              <a:t>)</a:t>
            </a:r>
            <a:r>
              <a:rPr lang="zh-TW" altLang="en-US" dirty="0"/>
              <a:t>和語意相同的問題</a:t>
            </a:r>
            <a:endParaRPr lang="en-US" altLang="zh-TW" dirty="0"/>
          </a:p>
          <a:p>
            <a:r>
              <a:rPr lang="en-US" altLang="zh-TW" dirty="0"/>
              <a:t>Redundant(</a:t>
            </a:r>
            <a:r>
              <a:rPr lang="zh-TW" altLang="en-US" dirty="0"/>
              <a:t>去掉文法錯誤</a:t>
            </a:r>
            <a:r>
              <a:rPr lang="en-US" altLang="zh-TW" dirty="0"/>
              <a:t>,</a:t>
            </a:r>
            <a:r>
              <a:rPr lang="zh-TW" altLang="en-US" dirty="0"/>
              <a:t>不相關</a:t>
            </a:r>
            <a:r>
              <a:rPr lang="en-US" altLang="zh-TW" dirty="0"/>
              <a:t>,</a:t>
            </a:r>
            <a:r>
              <a:rPr lang="zh-TW" altLang="en-US" dirty="0"/>
              <a:t>沒有邏輯的問題</a:t>
            </a:r>
            <a:r>
              <a:rPr lang="en-US" altLang="zh-TW" dirty="0"/>
              <a:t>-useful)</a:t>
            </a:r>
          </a:p>
          <a:p>
            <a:r>
              <a:rPr lang="en-US" altLang="zh-TW" dirty="0"/>
              <a:t>MLE</a:t>
            </a:r>
            <a:r>
              <a:rPr lang="zh-TW" altLang="en-US" dirty="0"/>
              <a:t>比較保守生成</a:t>
            </a:r>
            <a:r>
              <a:rPr lang="en-US" altLang="zh-TW" dirty="0"/>
              <a:t>(S</a:t>
            </a:r>
            <a:r>
              <a:rPr lang="zh-TW" altLang="en-US" dirty="0"/>
              <a:t>較低</a:t>
            </a:r>
            <a:r>
              <a:rPr lang="en-US" altLang="zh-TW" dirty="0"/>
              <a:t>)</a:t>
            </a:r>
            <a:r>
              <a:rPr lang="zh-TW" altLang="en-US" dirty="0"/>
              <a:t>較容易問到差不多的問題</a:t>
            </a:r>
            <a:r>
              <a:rPr lang="en-US" altLang="zh-TW" dirty="0"/>
              <a:t>(R</a:t>
            </a:r>
            <a:r>
              <a:rPr lang="zh-TW" altLang="en-US" dirty="0"/>
              <a:t>高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beam</a:t>
            </a:r>
            <a:r>
              <a:rPr lang="zh-TW" altLang="en-US" dirty="0"/>
              <a:t>較容易受制於</a:t>
            </a:r>
            <a:r>
              <a:rPr lang="en-US" altLang="zh-TW" dirty="0"/>
              <a:t>keyword</a:t>
            </a:r>
            <a:r>
              <a:rPr lang="zh-TW" altLang="en-US" dirty="0"/>
              <a:t>而生成差不多的問題，使用</a:t>
            </a:r>
            <a:r>
              <a:rPr lang="en-US" altLang="zh-TW" dirty="0" err="1"/>
              <a:t>divbeam</a:t>
            </a:r>
            <a:r>
              <a:rPr lang="zh-TW" altLang="en-US" dirty="0"/>
              <a:t>可減輕這缺點</a:t>
            </a:r>
            <a:endParaRPr lang="en-US" altLang="zh-TW" dirty="0"/>
          </a:p>
          <a:p>
            <a:r>
              <a:rPr lang="en-US" altLang="zh-TW" dirty="0"/>
              <a:t>Cluster</a:t>
            </a:r>
            <a:r>
              <a:rPr lang="zh-TW" altLang="en-US" dirty="0"/>
              <a:t>在</a:t>
            </a:r>
            <a:r>
              <a:rPr lang="en-US" altLang="zh-TW" dirty="0"/>
              <a:t>useful</a:t>
            </a:r>
            <a:r>
              <a:rPr lang="zh-TW" altLang="en-US" dirty="0"/>
              <a:t>和總體得到較高的效果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2C4DE-023E-4742-97C5-FE4FCF9EC1A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12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MLE</a:t>
            </a:r>
            <a:r>
              <a:rPr lang="zh-TW" altLang="en-US" dirty="0"/>
              <a:t>生成的問題較無多樣性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2C4DE-023E-4742-97C5-FE4FCF9EC1A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32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CD3A9-0B47-4E55-9608-EF5A77D2C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0250CB-8A43-4ADC-A946-1AD91C475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557333-22A4-4561-8EB3-978C67CE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A19E69-9070-4085-ACF2-76924A45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A9066A-1CD2-48D6-A10F-7D9D9424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33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3831B9-53DA-4ABA-8E69-12B4D7CB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DA4541-C340-4304-A323-43FD90122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323E37-9154-46C7-AF37-7CE800D8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BECEE8-36B3-4AF9-84D9-A984F833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A5EF6D-9822-4141-AAA2-74146891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6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781CA6C-8D6C-44EA-B874-2164E7097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C13D0AC-CB86-431D-97CB-F5BFDE639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7C70BB-6261-499E-8F3E-DB128E33A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43EBB7-44CA-41AF-827D-42D78C3F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341560-437C-4EF2-926B-24787B21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44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FFABF3-67FB-430B-B46B-8D73BD4A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DACB27-1E9C-41F5-9671-ABA4CC58F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97BA0F-D17D-4734-8E48-6FFD963F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9BA121-73D6-4CE6-B3ED-CDFDD09C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85E088-31F6-42C2-BB86-EE08D022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91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7541FB-6E52-43EA-93B4-6958C3F4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469320D-E304-48F3-88A7-2F01B576B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855D62-C498-42CC-8694-602CA7E1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36F51E-CF1B-4EB4-B676-CEC97615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F231E4-4E7A-4CB7-8E9F-37CF89B1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7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E0CA26-9E29-4FA7-A222-53FE504D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8CE50F-B866-4C4C-9E58-962C6BB1A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89493F-A314-4E9B-A7E7-95C6335BB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28CC76-EA77-4CEF-9128-E6D8E802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1D18731-143A-44EC-8028-978F3CF7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9B7508-1855-4BD7-BF82-F5C4E0B5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15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8CA5D1-E84B-4783-BDBB-1401D5E5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1B7CA1-A424-4F99-9980-11C5188C2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C956C4A-1611-43B6-A9B9-B6C69924F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E1440B7-9676-42CF-AEDF-A8C529A91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EBA622E-35FD-4CD3-9AC5-8BE859CFF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FE38C29-E293-418E-A21B-B4DFE0BF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8C230D3-F8DD-489A-AC7A-12B3C93F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B7F038-B5FB-44B8-8A0D-7132A142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8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F46D4F-2CDC-49C0-9412-34873C3A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209D7D-D161-4FAA-A7F3-9C790B3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92D674-CB66-47FA-B3D3-64EAC5E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86AAAD9-CBDD-4E81-A321-81086577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87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4050F7-ED07-459B-B7E2-CA839121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FDB0740-18B8-4E1F-BE58-9893923F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F2BE95F-6349-4711-AEA0-019BA3FD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3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74F16E-A4FB-470E-A905-FB414ED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F329CC-CCE8-4E9F-B4DB-4151BA4C8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D22D183-3A87-4200-803E-9DC019F04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DDE353-9383-42E5-91BF-48DF18A1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4617A3-63EA-4662-9486-39DBE4EA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0E4FAD1-6B3B-4460-811C-B89F25FF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56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8B4333-8468-49CD-820E-34E6A8B9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B5F49A7-0F29-4256-B633-0D5EB31A22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FC5ECDC-1C9D-4128-BB71-982BE444B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EE5D8C2-7AE9-47C2-8342-11D31C73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429924E-8B49-4D84-8C63-6170C6B8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66FF6F-1EBB-4306-89D3-C0A8260B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71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2D08C72-EC21-450F-A1C8-ABE665D0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2A34D1C-FD19-4557-B442-55CCF50EF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9A5F37-F399-476C-9057-939280F34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F73D-CCB0-4CC1-913B-BE365206401E}" type="datetimeFigureOut">
              <a:rPr lang="zh-TW" altLang="en-US" smtClean="0"/>
              <a:t>2021/8/30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094018-8AEA-4789-B3F1-2FF347945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FD382F-EF7E-4554-A5BC-D8E15813C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B23B-2302-4232-B0AD-7C1AE14F2F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20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90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4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8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C7C417-4279-432F-905D-F8AC28802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Diverse and Specific Clarification Question Generation with Keywords</a:t>
            </a:r>
            <a:endParaRPr lang="zh-TW" altLang="en-US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FFAFA2F-6E01-41D4-86A1-2FA2DFABC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4597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dirty="0"/>
              <a:t>Advisor: JIA-LING, KOH</a:t>
            </a:r>
          </a:p>
          <a:p>
            <a:pPr algn="l"/>
            <a:r>
              <a:rPr lang="en-US" altLang="zh-TW" dirty="0"/>
              <a:t>Source: WWW’21</a:t>
            </a:r>
          </a:p>
          <a:p>
            <a:pPr algn="l"/>
            <a:r>
              <a:rPr lang="en-US" altLang="zh-TW" dirty="0"/>
              <a:t>SPEAKER: Rui Ze</a:t>
            </a:r>
            <a:r>
              <a:rPr lang="zh-TW" altLang="en-US" dirty="0"/>
              <a:t> </a:t>
            </a:r>
            <a:r>
              <a:rPr lang="en-US" altLang="zh-TW" dirty="0"/>
              <a:t>Fang</a:t>
            </a:r>
          </a:p>
          <a:p>
            <a:pPr algn="l"/>
            <a:r>
              <a:rPr lang="en-US" altLang="zh-TW" dirty="0"/>
              <a:t>DATE: 2021/08/30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10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272D77-FD6A-4301-BC7C-069FF621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Framework </a:t>
            </a: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A124C28-B403-4753-AB3F-B0453DCD9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29" y="1774664"/>
            <a:ext cx="7959048" cy="49713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8AA0D3F-CCA2-42ED-93D3-B26FDB23EF91}"/>
              </a:ext>
            </a:extLst>
          </p:cNvPr>
          <p:cNvSpPr/>
          <p:nvPr/>
        </p:nvSpPr>
        <p:spPr>
          <a:xfrm>
            <a:off x="2304661" y="1774664"/>
            <a:ext cx="7537616" cy="274135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999B42-8ECE-470C-9E11-89F626241476}"/>
              </a:ext>
            </a:extLst>
          </p:cNvPr>
          <p:cNvSpPr/>
          <p:nvPr/>
        </p:nvSpPr>
        <p:spPr>
          <a:xfrm>
            <a:off x="2304661" y="4525347"/>
            <a:ext cx="5598368" cy="2080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28E16A-8A83-4917-B50E-C4880C0D579A}"/>
              </a:ext>
            </a:extLst>
          </p:cNvPr>
          <p:cNvSpPr/>
          <p:nvPr/>
        </p:nvSpPr>
        <p:spPr>
          <a:xfrm>
            <a:off x="2414349" y="3006603"/>
            <a:ext cx="833348" cy="2936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80098C09-2B68-4CBD-80A7-5D33DBB3BB22}"/>
              </a:ext>
            </a:extLst>
          </p:cNvPr>
          <p:cNvCxnSpPr/>
          <p:nvPr/>
        </p:nvCxnSpPr>
        <p:spPr>
          <a:xfrm flipV="1">
            <a:off x="7126014" y="3836276"/>
            <a:ext cx="0" cy="872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D7C440A-924D-44A5-B5B6-DD21ADBEF303}"/>
                  </a:ext>
                </a:extLst>
              </p:cNvPr>
              <p:cNvSpPr txBox="1"/>
              <p:nvPr/>
            </p:nvSpPr>
            <p:spPr>
              <a:xfrm>
                <a:off x="6663559" y="4020802"/>
                <a:ext cx="4624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D7C440A-924D-44A5-B5B6-DD21ADBEF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559" y="4020802"/>
                <a:ext cx="462455" cy="461665"/>
              </a:xfrm>
              <a:prstGeom prst="rect">
                <a:avLst/>
              </a:prstGeom>
              <a:blipFill>
                <a:blip r:embed="rId3"/>
                <a:stretch>
                  <a:fillRect r="-19737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7A2D521-25E0-4859-BA6F-D55EE0701EB5}"/>
                  </a:ext>
                </a:extLst>
              </p:cNvPr>
              <p:cNvSpPr txBox="1"/>
              <p:nvPr/>
            </p:nvSpPr>
            <p:spPr>
              <a:xfrm>
                <a:off x="2599795" y="2899379"/>
                <a:ext cx="4624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67A2D521-25E0-4859-BA6F-D55EE0701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95" y="2899379"/>
                <a:ext cx="462455" cy="461665"/>
              </a:xfrm>
              <a:prstGeom prst="rect">
                <a:avLst/>
              </a:prstGeom>
              <a:blipFill>
                <a:blip r:embed="rId4"/>
                <a:stretch>
                  <a:fillRect r="-19737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9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18B8DB-A161-4FE2-93BE-03E6A411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Keyword Selection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F889AB-4895-4310-8AD8-CF6A77B67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0453" cy="1813314"/>
          </a:xfrm>
        </p:spPr>
        <p:txBody>
          <a:bodyPr/>
          <a:lstStyle/>
          <a:p>
            <a:r>
              <a:rPr lang="en-US" altLang="zh-TW" dirty="0"/>
              <a:t>Threshold</a:t>
            </a:r>
          </a:p>
          <a:p>
            <a:r>
              <a:rPr lang="en-US" altLang="zh-TW" dirty="0"/>
              <a:t>Sampling</a:t>
            </a:r>
          </a:p>
          <a:p>
            <a:r>
              <a:rPr lang="en-US" altLang="zh-TW" dirty="0"/>
              <a:t>Clustering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68073A0-00A8-4DB8-B843-C12F402A7671}"/>
                  </a:ext>
                </a:extLst>
              </p:cNvPr>
              <p:cNvSpPr txBox="1"/>
              <p:nvPr/>
            </p:nvSpPr>
            <p:spPr>
              <a:xfrm>
                <a:off x="4450702" y="1690688"/>
                <a:ext cx="6671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68073A0-00A8-4DB8-B843-C12F402A7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702" y="1690688"/>
                <a:ext cx="667138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5A703524-6AC8-4BAC-B931-18C813C81411}"/>
              </a:ext>
            </a:extLst>
          </p:cNvPr>
          <p:cNvSpPr txBox="1"/>
          <p:nvPr/>
        </p:nvSpPr>
        <p:spPr>
          <a:xfrm>
            <a:off x="5668346" y="2481943"/>
            <a:ext cx="386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Threshold</a:t>
            </a:r>
            <a:r>
              <a:rPr lang="zh-TW" altLang="en-US" sz="2400" dirty="0"/>
              <a:t> </a:t>
            </a:r>
            <a:r>
              <a:rPr lang="en-US" altLang="zh-TW" sz="2400" dirty="0"/>
              <a:t>=</a:t>
            </a:r>
            <a:r>
              <a:rPr lang="zh-TW" altLang="en-US" sz="2400" dirty="0"/>
              <a:t> </a:t>
            </a:r>
            <a:r>
              <a:rPr lang="en-US" altLang="zh-TW" sz="2400" dirty="0"/>
              <a:t>0.5</a:t>
            </a:r>
            <a:r>
              <a:rPr lang="zh-TW" altLang="en-US" sz="2400" dirty="0"/>
              <a:t>  </a:t>
            </a:r>
            <a:r>
              <a:rPr lang="en-US" altLang="zh-TW" sz="2400" dirty="0"/>
              <a:t>=&gt;</a:t>
            </a:r>
            <a:r>
              <a:rPr lang="zh-TW" altLang="en-US" sz="2400" dirty="0"/>
              <a:t>  </a:t>
            </a:r>
            <a:r>
              <a:rPr lang="en-US" altLang="zh-TW" sz="2400" dirty="0"/>
              <a:t>4</a:t>
            </a:r>
            <a:r>
              <a:rPr lang="zh-TW" altLang="en-US" sz="2400" dirty="0"/>
              <a:t> </a:t>
            </a:r>
            <a:r>
              <a:rPr lang="en-US" altLang="zh-TW" sz="2400" dirty="0"/>
              <a:t>, 5 , 6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FBA861A-4FA6-4A2F-9EFE-A6DBBDD4F3B3}"/>
              </a:ext>
            </a:extLst>
          </p:cNvPr>
          <p:cNvSpPr txBox="1"/>
          <p:nvPr/>
        </p:nvSpPr>
        <p:spPr>
          <a:xfrm>
            <a:off x="5892282" y="1255706"/>
            <a:ext cx="4362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1        2        3       4        5         6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66B04F7-964C-444C-AC1B-F2175D4963BC}"/>
              </a:ext>
            </a:extLst>
          </p:cNvPr>
          <p:cNvSpPr txBox="1"/>
          <p:nvPr/>
        </p:nvSpPr>
        <p:spPr>
          <a:xfrm>
            <a:off x="5514392" y="3303037"/>
            <a:ext cx="4814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Sampling : </a:t>
            </a:r>
            <a:r>
              <a:rPr lang="zh-TW" altLang="en-US" sz="2400" dirty="0"/>
              <a:t>先取前</a:t>
            </a:r>
            <a:r>
              <a:rPr lang="en-US" altLang="zh-TW" sz="2400" dirty="0"/>
              <a:t>5</a:t>
            </a:r>
            <a:r>
              <a:rPr lang="zh-TW" altLang="en-US" sz="2400" dirty="0"/>
              <a:t>名</a:t>
            </a:r>
            <a:r>
              <a:rPr lang="en-US" altLang="zh-TW" sz="2400" dirty="0"/>
              <a:t>(2,3,4,5,6)</a:t>
            </a:r>
            <a:r>
              <a:rPr lang="zh-TW" altLang="en-US" sz="2400" dirty="0"/>
              <a:t>，再從</a:t>
            </a:r>
            <a:r>
              <a:rPr lang="en-US" altLang="zh-TW" sz="2400" dirty="0"/>
              <a:t>5</a:t>
            </a:r>
            <a:r>
              <a:rPr lang="zh-TW" altLang="en-US" sz="2400" dirty="0"/>
              <a:t>個中隨機挑</a:t>
            </a:r>
            <a:r>
              <a:rPr lang="en-US" altLang="zh-TW" sz="2400" dirty="0"/>
              <a:t>3</a:t>
            </a:r>
            <a:r>
              <a:rPr lang="zh-TW" altLang="en-US" sz="2400" dirty="0"/>
              <a:t>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04E7CD9-4FD2-4722-BAB6-08626798E417}"/>
                  </a:ext>
                </a:extLst>
              </p:cNvPr>
              <p:cNvSpPr txBox="1"/>
              <p:nvPr/>
            </p:nvSpPr>
            <p:spPr>
              <a:xfrm>
                <a:off x="3522323" y="4711581"/>
                <a:ext cx="8304245" cy="1622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Ncut(A,B)=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𝑐𝑢𝑡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𝑎𝑠𝑠𝑜𝑐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sz="2400" dirty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𝑐𝑢𝑡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𝑎𝑠𝑠𝑜𝑐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en-US" sz="2400" dirty="0"/>
                  <a:t>  </a:t>
                </a:r>
                <a:r>
                  <a:rPr lang="en-US" altLang="zh-TW" sz="2400" dirty="0"/>
                  <a:t>,</a:t>
                </a:r>
              </a:p>
              <a:p>
                <a:endParaRPr lang="en-US" altLang="zh-TW" sz="500" dirty="0"/>
              </a:p>
              <a:p>
                <a:r>
                  <a:rPr lang="en-US" altLang="zh-TW" sz="2400" dirty="0"/>
                  <a:t>Cut(A,B)=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zh-TW" altLang="en-US"/>
                          <m:t>∈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zh-TW" altLang="en-US"/>
                          <m:t>∈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2400" dirty="0"/>
                  <a:t>, </a:t>
                </a:r>
                <a:r>
                  <a:rPr lang="zh-TW" altLang="en-US" sz="2400" dirty="0"/>
                  <a:t>計算兩個</a:t>
                </a:r>
                <a:r>
                  <a:rPr lang="en-US" altLang="zh-TW" sz="2400" dirty="0"/>
                  <a:t>keyword</a:t>
                </a:r>
                <a:r>
                  <a:rPr lang="zh-TW" altLang="en-US" sz="2400" dirty="0"/>
                  <a:t>中間的分數</a:t>
                </a:r>
                <a:endParaRPr lang="en-US" altLang="zh-TW" sz="2400" dirty="0"/>
              </a:p>
              <a:p>
                <a:endParaRPr lang="en-US" altLang="zh-TW" sz="500" dirty="0"/>
              </a:p>
              <a:p>
                <a:r>
                  <a:rPr lang="en-US" altLang="zh-TW" sz="2400" dirty="0"/>
                  <a:t>Assoc(A,V)=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zh-TW" altLang="en-US" sz="2400"/>
                          <m:t>∈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zh-TW" altLang="en-US" sz="2400"/>
                          <m:t>∈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, V: </a:t>
                </a:r>
                <a:r>
                  <a:rPr lang="zh-TW" altLang="en-US" sz="2400" dirty="0"/>
                  <a:t>代表全部的</a:t>
                </a:r>
                <a:r>
                  <a:rPr lang="en-US" altLang="zh-TW" sz="2400" dirty="0"/>
                  <a:t>keyword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204E7CD9-4FD2-4722-BAB6-08626798E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323" y="4711581"/>
                <a:ext cx="8304245" cy="1622688"/>
              </a:xfrm>
              <a:prstGeom prst="rect">
                <a:avLst/>
              </a:prstGeom>
              <a:blipFill>
                <a:blip r:embed="rId4"/>
                <a:stretch>
                  <a:fillRect l="-1175" b="-530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>
            <a:extLst>
              <a:ext uri="{FF2B5EF4-FFF2-40B4-BE49-F238E27FC236}">
                <a16:creationId xmlns:a16="http://schemas.microsoft.com/office/drawing/2014/main" id="{DCBBB973-E4C7-431E-A52E-ADEC95904AB1}"/>
              </a:ext>
            </a:extLst>
          </p:cNvPr>
          <p:cNvSpPr/>
          <p:nvPr/>
        </p:nvSpPr>
        <p:spPr>
          <a:xfrm>
            <a:off x="763555" y="4447453"/>
            <a:ext cx="289249" cy="289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57C2A59-C359-4117-8F28-CA5A7B0490A5}"/>
              </a:ext>
            </a:extLst>
          </p:cNvPr>
          <p:cNvSpPr/>
          <p:nvPr/>
        </p:nvSpPr>
        <p:spPr>
          <a:xfrm>
            <a:off x="1222325" y="5018658"/>
            <a:ext cx="289249" cy="289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C449D8CD-6B55-4A67-A731-F1DA52F97E42}"/>
              </a:ext>
            </a:extLst>
          </p:cNvPr>
          <p:cNvSpPr/>
          <p:nvPr/>
        </p:nvSpPr>
        <p:spPr>
          <a:xfrm>
            <a:off x="926840" y="5532914"/>
            <a:ext cx="289249" cy="289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FDD32CB-E135-4E87-BF94-2766FEE814B4}"/>
              </a:ext>
            </a:extLst>
          </p:cNvPr>
          <p:cNvSpPr/>
          <p:nvPr/>
        </p:nvSpPr>
        <p:spPr>
          <a:xfrm>
            <a:off x="1882838" y="5563986"/>
            <a:ext cx="289249" cy="289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479B610F-D946-4A2C-8A02-29564A8CFD10}"/>
              </a:ext>
            </a:extLst>
          </p:cNvPr>
          <p:cNvSpPr/>
          <p:nvPr/>
        </p:nvSpPr>
        <p:spPr>
          <a:xfrm>
            <a:off x="2172087" y="4972378"/>
            <a:ext cx="289249" cy="289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679AD28B-4AB1-4FAA-B335-7ABF7CB0A0F2}"/>
              </a:ext>
            </a:extLst>
          </p:cNvPr>
          <p:cNvSpPr/>
          <p:nvPr/>
        </p:nvSpPr>
        <p:spPr>
          <a:xfrm>
            <a:off x="2498271" y="5677538"/>
            <a:ext cx="289249" cy="28924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F9E52DE2-00B1-4A21-BC1C-9D218076E77C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>
            <a:off x="1010444" y="4694342"/>
            <a:ext cx="254241" cy="36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B6C0933C-9351-429E-A318-0480D8B8AC0D}"/>
              </a:ext>
            </a:extLst>
          </p:cNvPr>
          <p:cNvCxnSpPr>
            <a:stCxn id="11" idx="3"/>
            <a:endCxn id="12" idx="7"/>
          </p:cNvCxnSpPr>
          <p:nvPr/>
        </p:nvCxnSpPr>
        <p:spPr>
          <a:xfrm flipH="1">
            <a:off x="1173729" y="5265547"/>
            <a:ext cx="90956" cy="309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98EDF12E-E8D2-4FDB-B525-36B127E67125}"/>
              </a:ext>
            </a:extLst>
          </p:cNvPr>
          <p:cNvCxnSpPr>
            <a:cxnSpLocks/>
            <a:stCxn id="14" idx="3"/>
            <a:endCxn id="13" idx="7"/>
          </p:cNvCxnSpPr>
          <p:nvPr/>
        </p:nvCxnSpPr>
        <p:spPr>
          <a:xfrm flipH="1">
            <a:off x="2129727" y="5219267"/>
            <a:ext cx="84720" cy="387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65D8A090-3D65-4F0E-BD3D-71ADA9FB0F23}"/>
              </a:ext>
            </a:extLst>
          </p:cNvPr>
          <p:cNvCxnSpPr>
            <a:cxnSpLocks/>
            <a:stCxn id="14" idx="5"/>
            <a:endCxn id="15" idx="1"/>
          </p:cNvCxnSpPr>
          <p:nvPr/>
        </p:nvCxnSpPr>
        <p:spPr>
          <a:xfrm>
            <a:off x="2418976" y="5219267"/>
            <a:ext cx="121655" cy="500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E9FAEC8C-D05B-44C1-AC99-0B36671B2BD0}"/>
              </a:ext>
            </a:extLst>
          </p:cNvPr>
          <p:cNvCxnSpPr>
            <a:stCxn id="11" idx="6"/>
            <a:endCxn id="14" idx="2"/>
          </p:cNvCxnSpPr>
          <p:nvPr/>
        </p:nvCxnSpPr>
        <p:spPr>
          <a:xfrm flipV="1">
            <a:off x="1511574" y="5117003"/>
            <a:ext cx="660513" cy="46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177490AE-1531-43FC-AB33-EC32BF57DEA2}"/>
              </a:ext>
            </a:extLst>
          </p:cNvPr>
          <p:cNvSpPr/>
          <p:nvPr/>
        </p:nvSpPr>
        <p:spPr>
          <a:xfrm>
            <a:off x="763555" y="5403358"/>
            <a:ext cx="2140615" cy="7125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D1EE1B56-BB21-4A80-B01F-2A890F4F40A4}"/>
              </a:ext>
            </a:extLst>
          </p:cNvPr>
          <p:cNvCxnSpPr>
            <a:stCxn id="10" idx="6"/>
            <a:endCxn id="14" idx="1"/>
          </p:cNvCxnSpPr>
          <p:nvPr/>
        </p:nvCxnSpPr>
        <p:spPr>
          <a:xfrm>
            <a:off x="1052804" y="4592078"/>
            <a:ext cx="1161643" cy="422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>
            <a:extLst>
              <a:ext uri="{FF2B5EF4-FFF2-40B4-BE49-F238E27FC236}">
                <a16:creationId xmlns:a16="http://schemas.microsoft.com/office/drawing/2014/main" id="{7FEDB787-F45D-458A-BD4A-17171A585EF5}"/>
              </a:ext>
            </a:extLst>
          </p:cNvPr>
          <p:cNvGrpSpPr/>
          <p:nvPr/>
        </p:nvGrpSpPr>
        <p:grpSpPr>
          <a:xfrm>
            <a:off x="8561592" y="3285340"/>
            <a:ext cx="2817844" cy="612705"/>
            <a:chOff x="8535956" y="2384091"/>
            <a:chExt cx="2817844" cy="612705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77225AF8-87DE-49CB-8C61-4BBFC7697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5765" y="2384091"/>
              <a:ext cx="2638035" cy="6127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6F5A0F6F-8D4A-4F38-AA4B-8F134A013746}"/>
                    </a:ext>
                  </a:extLst>
                </p:cNvPr>
                <p:cNvSpPr txBox="1"/>
                <p:nvPr/>
              </p:nvSpPr>
              <p:spPr>
                <a:xfrm>
                  <a:off x="10034781" y="2459610"/>
                  <a:ext cx="80738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50E5073C-8F4A-4B8A-BD6C-C5E41385C3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4781" y="2459610"/>
                  <a:ext cx="807389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752"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B5345D3E-2BA7-4307-8F0E-3B7AD07D4CFF}"/>
                    </a:ext>
                  </a:extLst>
                </p:cNvPr>
                <p:cNvSpPr txBox="1"/>
                <p:nvPr/>
              </p:nvSpPr>
              <p:spPr>
                <a:xfrm>
                  <a:off x="8535956" y="2474970"/>
                  <a:ext cx="72001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04D3702C-AD3A-402E-AE33-5FEA1AC0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5956" y="2474970"/>
                  <a:ext cx="720012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27B28E57-87FD-4723-887F-5DFCB001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Seq-to-seq model</a:t>
            </a:r>
            <a:endParaRPr lang="zh-TW" altLang="en-US" b="1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C1E3AD5F-05B5-4BA7-A025-C82E3A842BA0}"/>
              </a:ext>
            </a:extLst>
          </p:cNvPr>
          <p:cNvGrpSpPr/>
          <p:nvPr/>
        </p:nvGrpSpPr>
        <p:grpSpPr>
          <a:xfrm>
            <a:off x="8535956" y="2384091"/>
            <a:ext cx="2817844" cy="612705"/>
            <a:chOff x="8535956" y="2384091"/>
            <a:chExt cx="2817844" cy="61270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D675D8F-7885-40D6-8558-DA9AB1E6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5765" y="2384091"/>
              <a:ext cx="2638035" cy="6127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50E5073C-8F4A-4B8A-BD6C-C5E41385C3B4}"/>
                    </a:ext>
                  </a:extLst>
                </p:cNvPr>
                <p:cNvSpPr txBox="1"/>
                <p:nvPr/>
              </p:nvSpPr>
              <p:spPr>
                <a:xfrm>
                  <a:off x="10034781" y="2459610"/>
                  <a:ext cx="80738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50E5073C-8F4A-4B8A-BD6C-C5E41385C3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4781" y="2459610"/>
                  <a:ext cx="807389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752"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04D3702C-AD3A-402E-AE33-5FEA1AC09BB9}"/>
                    </a:ext>
                  </a:extLst>
                </p:cNvPr>
                <p:cNvSpPr txBox="1"/>
                <p:nvPr/>
              </p:nvSpPr>
              <p:spPr>
                <a:xfrm>
                  <a:off x="8535956" y="2474970"/>
                  <a:ext cx="72001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04D3702C-AD3A-402E-AE33-5FEA1AC09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5956" y="2474970"/>
                  <a:ext cx="720012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A2BC28B2-1796-4971-B5F6-80D5FDD836CA}"/>
              </a:ext>
            </a:extLst>
          </p:cNvPr>
          <p:cNvGrpSpPr/>
          <p:nvPr/>
        </p:nvGrpSpPr>
        <p:grpSpPr>
          <a:xfrm>
            <a:off x="8393666" y="4393731"/>
            <a:ext cx="3437551" cy="625899"/>
            <a:chOff x="8375005" y="3481561"/>
            <a:chExt cx="3437551" cy="62589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7A5FB95-0BF2-4A7F-B6D1-8ADDA9F49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46440" y="3481561"/>
              <a:ext cx="3366116" cy="6258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E60883EC-00E7-47DB-8781-4299DC8E49F2}"/>
                    </a:ext>
                  </a:extLst>
                </p:cNvPr>
                <p:cNvSpPr txBox="1"/>
                <p:nvPr/>
              </p:nvSpPr>
              <p:spPr>
                <a:xfrm>
                  <a:off x="8375005" y="3582892"/>
                  <a:ext cx="53961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E60883EC-00E7-47DB-8781-4299DC8E4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5005" y="3582892"/>
                  <a:ext cx="53961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43F05E99-82BC-4866-94F0-CA26E7917CDE}"/>
                    </a:ext>
                  </a:extLst>
                </p:cNvPr>
                <p:cNvSpPr txBox="1"/>
                <p:nvPr/>
              </p:nvSpPr>
              <p:spPr>
                <a:xfrm>
                  <a:off x="11099545" y="3601555"/>
                  <a:ext cx="35844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43F05E99-82BC-4866-94F0-CA26E7917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9545" y="3601555"/>
                  <a:ext cx="358448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5085" r="-27119"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A01A419C-5DEA-4D8B-99BD-EFCF7CEF8203}"/>
              </a:ext>
            </a:extLst>
          </p:cNvPr>
          <p:cNvGrpSpPr/>
          <p:nvPr/>
        </p:nvGrpSpPr>
        <p:grpSpPr>
          <a:xfrm>
            <a:off x="511630" y="2384091"/>
            <a:ext cx="7512698" cy="2537195"/>
            <a:chOff x="511630" y="2384091"/>
            <a:chExt cx="7512698" cy="253719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3DEB1FC-04A9-4A9F-BD0D-B6CEDE992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45932"/>
            <a:stretch/>
          </p:blipFill>
          <p:spPr>
            <a:xfrm>
              <a:off x="511630" y="2384091"/>
              <a:ext cx="7512698" cy="25371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DB79F628-6535-4917-B4B9-11DB6CA7379E}"/>
                    </a:ext>
                  </a:extLst>
                </p:cNvPr>
                <p:cNvSpPr txBox="1"/>
                <p:nvPr/>
              </p:nvSpPr>
              <p:spPr>
                <a:xfrm>
                  <a:off x="4016052" y="2996796"/>
                  <a:ext cx="5038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DB79F628-6535-4917-B4B9-11DB6CA73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6052" y="2996796"/>
                  <a:ext cx="50385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C6427192-C14A-470E-B1D7-EF098A8F4C68}"/>
                    </a:ext>
                  </a:extLst>
                </p:cNvPr>
                <p:cNvSpPr txBox="1"/>
                <p:nvPr/>
              </p:nvSpPr>
              <p:spPr>
                <a:xfrm>
                  <a:off x="5261693" y="3489042"/>
                  <a:ext cx="3584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TW" altLang="en-US" sz="1400" b="1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C6427192-C14A-470E-B1D7-EF098A8F4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693" y="3489042"/>
                  <a:ext cx="358448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18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82043BC5-4CC0-4147-A7BE-DB30B659D68D}"/>
              </a:ext>
            </a:extLst>
          </p:cNvPr>
          <p:cNvGrpSpPr/>
          <p:nvPr/>
        </p:nvGrpSpPr>
        <p:grpSpPr>
          <a:xfrm>
            <a:off x="8544217" y="5524945"/>
            <a:ext cx="2981127" cy="552450"/>
            <a:chOff x="8913266" y="5610796"/>
            <a:chExt cx="2981127" cy="552450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AA8C84EC-228B-41DE-98D2-CF80F0DB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255968" y="5610796"/>
              <a:ext cx="2638425" cy="5524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4F57CF13-80AE-4C73-95C2-1DE5273942A9}"/>
                    </a:ext>
                  </a:extLst>
                </p:cNvPr>
                <p:cNvSpPr txBox="1"/>
                <p:nvPr/>
              </p:nvSpPr>
              <p:spPr>
                <a:xfrm>
                  <a:off x="11354774" y="5610796"/>
                  <a:ext cx="30849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4F57CF13-80AE-4C73-95C2-1DE527394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4774" y="5610796"/>
                  <a:ext cx="308491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5882" r="-43137"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52002A42-94FA-4F44-B6FE-5A0A9D43DDAD}"/>
                    </a:ext>
                  </a:extLst>
                </p:cNvPr>
                <p:cNvSpPr txBox="1"/>
                <p:nvPr/>
              </p:nvSpPr>
              <p:spPr>
                <a:xfrm>
                  <a:off x="8913266" y="5630347"/>
                  <a:ext cx="308491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b="1" dirty="0"/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52002A42-94FA-4F44-B6FE-5A0A9D43DD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3266" y="5630347"/>
                  <a:ext cx="308491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8000" r="-46000" b="-12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3764C70-0D84-42CE-9C8C-ED2B4D6D18C0}"/>
                  </a:ext>
                </a:extLst>
              </p:cNvPr>
              <p:cNvSpPr txBox="1"/>
              <p:nvPr/>
            </p:nvSpPr>
            <p:spPr>
              <a:xfrm>
                <a:off x="2126223" y="3489042"/>
                <a:ext cx="720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3764C70-0D84-42CE-9C8C-ED2B4D6D1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23" y="3489042"/>
                <a:ext cx="72001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4EF7121-AA9F-4306-9E78-6D0D01E45179}"/>
                  </a:ext>
                </a:extLst>
              </p:cNvPr>
              <p:cNvSpPr txBox="1"/>
              <p:nvPr/>
            </p:nvSpPr>
            <p:spPr>
              <a:xfrm>
                <a:off x="8663475" y="3379283"/>
                <a:ext cx="53961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24EF7121-AA9F-4306-9E78-6D0D01E45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475" y="3379283"/>
                <a:ext cx="539619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E92C5B01-9969-4471-895A-32A71ED54859}"/>
                  </a:ext>
                </a:extLst>
              </p:cNvPr>
              <p:cNvSpPr txBox="1"/>
              <p:nvPr/>
            </p:nvSpPr>
            <p:spPr>
              <a:xfrm>
                <a:off x="10087655" y="3367662"/>
                <a:ext cx="75451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E92C5B01-9969-4471-895A-32A71ED54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655" y="3367662"/>
                <a:ext cx="754515" cy="461665"/>
              </a:xfrm>
              <a:prstGeom prst="rect">
                <a:avLst/>
              </a:prstGeom>
              <a:blipFill>
                <a:blip r:embed="rId17"/>
                <a:stretch>
                  <a:fillRect l="-2419" r="-806"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9582A2CB-D478-4E1D-8E36-8EC7AC49312A}"/>
              </a:ext>
            </a:extLst>
          </p:cNvPr>
          <p:cNvSpPr txBox="1"/>
          <p:nvPr/>
        </p:nvSpPr>
        <p:spPr>
          <a:xfrm>
            <a:off x="1815669" y="5294112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040844AB-CC66-4D03-9258-D292A625243B}"/>
              </a:ext>
            </a:extLst>
          </p:cNvPr>
          <p:cNvSpPr txBox="1"/>
          <p:nvPr/>
        </p:nvSpPr>
        <p:spPr>
          <a:xfrm>
            <a:off x="5730137" y="5294111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decoder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F4B7E43-8FC8-47CB-8210-5CEF9F137E86}"/>
              </a:ext>
            </a:extLst>
          </p:cNvPr>
          <p:cNvSpPr txBox="1"/>
          <p:nvPr/>
        </p:nvSpPr>
        <p:spPr>
          <a:xfrm>
            <a:off x="9119456" y="2499663"/>
            <a:ext cx="8073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=GRU</a:t>
            </a:r>
            <a:endParaRPr lang="zh-TW" altLang="en-US" sz="2000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34FF6C9-52D9-4E6F-BD3F-AE6404C9DD3E}"/>
              </a:ext>
            </a:extLst>
          </p:cNvPr>
          <p:cNvSpPr txBox="1"/>
          <p:nvPr/>
        </p:nvSpPr>
        <p:spPr>
          <a:xfrm>
            <a:off x="9133724" y="3398439"/>
            <a:ext cx="8073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=GRU</a:t>
            </a:r>
            <a:endParaRPr lang="zh-TW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226AC318-65D5-4378-BE47-71B3E51B9524}"/>
                  </a:ext>
                </a:extLst>
              </p:cNvPr>
              <p:cNvSpPr txBox="1"/>
              <p:nvPr/>
            </p:nvSpPr>
            <p:spPr>
              <a:xfrm>
                <a:off x="5231964" y="4876866"/>
                <a:ext cx="4624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226AC318-65D5-4378-BE47-71B3E51B9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64" y="4876866"/>
                <a:ext cx="462455" cy="461665"/>
              </a:xfrm>
              <a:prstGeom prst="rect">
                <a:avLst/>
              </a:prstGeom>
              <a:blipFill>
                <a:blip r:embed="rId18"/>
                <a:stretch>
                  <a:fillRect r="-19737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80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9FEA0667-4161-4E03-A739-7015FB3941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b="1" dirty="0"/>
                  <a:t>Attention-based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TW" b="1" dirty="0"/>
                  <a:t>)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9FEA0667-4161-4E03-A739-7015FB3941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>
            <a:extLst>
              <a:ext uri="{FF2B5EF4-FFF2-40B4-BE49-F238E27FC236}">
                <a16:creationId xmlns:a16="http://schemas.microsoft.com/office/drawing/2014/main" id="{6056C0CF-82BC-4F08-BE21-14781007C99E}"/>
              </a:ext>
            </a:extLst>
          </p:cNvPr>
          <p:cNvGrpSpPr/>
          <p:nvPr/>
        </p:nvGrpSpPr>
        <p:grpSpPr>
          <a:xfrm>
            <a:off x="2209801" y="1422365"/>
            <a:ext cx="7512698" cy="2537195"/>
            <a:chOff x="511630" y="2384091"/>
            <a:chExt cx="7512698" cy="253719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1B45C55-D178-40D8-8AF2-6F350A0BB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5932"/>
            <a:stretch/>
          </p:blipFill>
          <p:spPr>
            <a:xfrm>
              <a:off x="511630" y="2384091"/>
              <a:ext cx="7512698" cy="25371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AA2A81E1-03BB-4EDF-BE36-7A405011447D}"/>
                    </a:ext>
                  </a:extLst>
                </p:cNvPr>
                <p:cNvSpPr txBox="1"/>
                <p:nvPr/>
              </p:nvSpPr>
              <p:spPr>
                <a:xfrm>
                  <a:off x="4016052" y="2996796"/>
                  <a:ext cx="5038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AA2A81E1-03BB-4EDF-BE36-7A4050114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6052" y="2996796"/>
                  <a:ext cx="5038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D69ECA4D-2DE0-42E4-89CF-3EB35884E399}"/>
                    </a:ext>
                  </a:extLst>
                </p:cNvPr>
                <p:cNvSpPr txBox="1"/>
                <p:nvPr/>
              </p:nvSpPr>
              <p:spPr>
                <a:xfrm>
                  <a:off x="5261693" y="3489042"/>
                  <a:ext cx="3584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1400" b="1" dirty="0"/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D69ECA4D-2DE0-42E4-89CF-3EB35884E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1693" y="3489042"/>
                  <a:ext cx="358448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69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AE0764A-C808-4BB2-92DA-0075BDDED484}"/>
                  </a:ext>
                </a:extLst>
              </p:cNvPr>
              <p:cNvSpPr txBox="1"/>
              <p:nvPr/>
            </p:nvSpPr>
            <p:spPr>
              <a:xfrm>
                <a:off x="3824394" y="2527316"/>
                <a:ext cx="720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EAE0764A-C808-4BB2-92DA-0075BDDED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394" y="2527316"/>
                <a:ext cx="7200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>
            <a:extLst>
              <a:ext uri="{FF2B5EF4-FFF2-40B4-BE49-F238E27FC236}">
                <a16:creationId xmlns:a16="http://schemas.microsoft.com/office/drawing/2014/main" id="{C482BB73-3527-4ADB-B713-2A4DF3B257FE}"/>
              </a:ext>
            </a:extLst>
          </p:cNvPr>
          <p:cNvGrpSpPr/>
          <p:nvPr/>
        </p:nvGrpSpPr>
        <p:grpSpPr>
          <a:xfrm>
            <a:off x="5966149" y="4293857"/>
            <a:ext cx="4486275" cy="1028700"/>
            <a:chOff x="1563074" y="4502450"/>
            <a:chExt cx="4486275" cy="102870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D0E09D7-591B-4790-BA91-90CCEDA88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53649" y="4502450"/>
              <a:ext cx="3695700" cy="10287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9538FE31-2066-40A4-8594-C5D1DED4F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3074" y="4754862"/>
              <a:ext cx="790575" cy="5238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C7D1A832-C4D4-4067-B952-BCD7E767D64F}"/>
                    </a:ext>
                  </a:extLst>
                </p:cNvPr>
                <p:cNvSpPr txBox="1"/>
                <p:nvPr/>
              </p:nvSpPr>
              <p:spPr>
                <a:xfrm>
                  <a:off x="4497348" y="4555134"/>
                  <a:ext cx="40122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zh-TW" altLang="en-US" sz="1600" b="1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C7D1A832-C4D4-4067-B952-BCD7E767D6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348" y="4555134"/>
                  <a:ext cx="401222" cy="400110"/>
                </a:xfrm>
                <a:prstGeom prst="rect">
                  <a:avLst/>
                </a:prstGeom>
                <a:blipFill>
                  <a:blip r:embed="rId9"/>
                  <a:stretch>
                    <a:fillRect r="-303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F1A48E34-7EFF-411D-8980-41D46E084366}"/>
                    </a:ext>
                  </a:extLst>
                </p:cNvPr>
                <p:cNvSpPr txBox="1"/>
                <p:nvPr/>
              </p:nvSpPr>
              <p:spPr>
                <a:xfrm>
                  <a:off x="4771446" y="5050823"/>
                  <a:ext cx="446701" cy="40363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TW" altLang="en-US" sz="2000" b="1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F1A48E34-7EFF-411D-8980-41D46E084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446" y="5050823"/>
                  <a:ext cx="446701" cy="403637"/>
                </a:xfrm>
                <a:prstGeom prst="rect">
                  <a:avLst/>
                </a:prstGeom>
                <a:blipFill>
                  <a:blip r:embed="rId10"/>
                  <a:stretch>
                    <a:fillRect r="-821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83931F9F-3C19-4062-94BE-9065432CFC92}"/>
                    </a:ext>
                  </a:extLst>
                </p:cNvPr>
                <p:cNvSpPr txBox="1"/>
                <p:nvPr/>
              </p:nvSpPr>
              <p:spPr>
                <a:xfrm>
                  <a:off x="4976722" y="4554645"/>
                  <a:ext cx="35844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1600" b="1" dirty="0"/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83931F9F-3C19-4062-94BE-9065432CFC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6722" y="4554645"/>
                  <a:ext cx="358448" cy="400110"/>
                </a:xfrm>
                <a:prstGeom prst="rect">
                  <a:avLst/>
                </a:prstGeom>
                <a:blipFill>
                  <a:blip r:embed="rId11"/>
                  <a:stretch>
                    <a:fillRect r="-1206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068B2D0E-6F0D-4BB7-A8A3-39559AE36474}"/>
                    </a:ext>
                  </a:extLst>
                </p:cNvPr>
                <p:cNvSpPr txBox="1"/>
                <p:nvPr/>
              </p:nvSpPr>
              <p:spPr>
                <a:xfrm>
                  <a:off x="5218147" y="5050823"/>
                  <a:ext cx="496076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oMath>
                    </m:oMathPara>
                  </a14:m>
                  <a:endParaRPr lang="zh-TW" altLang="en-US" sz="1600" b="1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068B2D0E-6F0D-4BB7-A8A3-39559AE36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147" y="5050823"/>
                  <a:ext cx="496076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C039752-5A26-47E4-96F9-3EDEFBED8BA7}"/>
                  </a:ext>
                </a:extLst>
              </p:cNvPr>
              <p:cNvSpPr txBox="1"/>
              <p:nvPr/>
            </p:nvSpPr>
            <p:spPr>
              <a:xfrm>
                <a:off x="1739577" y="4780036"/>
                <a:ext cx="3305389" cy="46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=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sz="2400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/ N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C039752-5A26-47E4-96F9-3EDEFBED8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577" y="4780036"/>
                <a:ext cx="3305389" cy="468077"/>
              </a:xfrm>
              <a:prstGeom prst="rect">
                <a:avLst/>
              </a:prstGeom>
              <a:blipFill>
                <a:blip r:embed="rId13"/>
                <a:stretch>
                  <a:fillRect t="-127273" b="-1922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>
            <a:extLst>
              <a:ext uri="{FF2B5EF4-FFF2-40B4-BE49-F238E27FC236}">
                <a16:creationId xmlns:a16="http://schemas.microsoft.com/office/drawing/2014/main" id="{86583C73-BE2F-47A9-BE99-9E835125063B}"/>
              </a:ext>
            </a:extLst>
          </p:cNvPr>
          <p:cNvGrpSpPr/>
          <p:nvPr/>
        </p:nvGrpSpPr>
        <p:grpSpPr>
          <a:xfrm>
            <a:off x="5966149" y="5652785"/>
            <a:ext cx="4619625" cy="512961"/>
            <a:chOff x="5832799" y="5904601"/>
            <a:chExt cx="4619625" cy="512961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54A02F32-906E-47DA-9DC5-41C3D972C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32799" y="5904601"/>
              <a:ext cx="1847850" cy="4381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32AC3C04-DE39-49DC-A31C-59839FC916AA}"/>
                    </a:ext>
                  </a:extLst>
                </p:cNvPr>
                <p:cNvSpPr txBox="1"/>
                <p:nvPr/>
              </p:nvSpPr>
              <p:spPr>
                <a:xfrm>
                  <a:off x="6654857" y="5923979"/>
                  <a:ext cx="35844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32AC3C04-DE39-49DC-A31C-59839FC91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4857" y="5923979"/>
                  <a:ext cx="358448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5172" r="-241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88B212C8-5A7A-4AE5-9458-C916CFBB1AFF}"/>
                    </a:ext>
                  </a:extLst>
                </p:cNvPr>
                <p:cNvSpPr txBox="1"/>
                <p:nvPr/>
              </p:nvSpPr>
              <p:spPr>
                <a:xfrm>
                  <a:off x="7143562" y="5923490"/>
                  <a:ext cx="35844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88B212C8-5A7A-4AE5-9458-C916CFBB1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3562" y="5923490"/>
                  <a:ext cx="358448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5085" r="-10169"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68143547-452B-4C22-8E43-31C33883095F}"/>
                    </a:ext>
                  </a:extLst>
                </p:cNvPr>
                <p:cNvSpPr txBox="1"/>
                <p:nvPr/>
              </p:nvSpPr>
              <p:spPr>
                <a:xfrm>
                  <a:off x="7615918" y="5904601"/>
                  <a:ext cx="2836506" cy="5129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=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TW" sz="2400"/>
                            <m:t>T</m:t>
                          </m:r>
                        </m:sup>
                      </m:sSubSup>
                    </m:oMath>
                  </a14:m>
                  <a:r>
                    <a:rPr lang="en-US" altLang="zh-TW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" name="文字方塊 19">
                  <a:extLst>
                    <a:ext uri="{FF2B5EF4-FFF2-40B4-BE49-F238E27FC236}">
                      <a16:creationId xmlns:a16="http://schemas.microsoft.com/office/drawing/2014/main" id="{68143547-452B-4C22-8E43-31C338830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5918" y="5904601"/>
                  <a:ext cx="2836506" cy="512961"/>
                </a:xfrm>
                <a:prstGeom prst="rect">
                  <a:avLst/>
                </a:prstGeom>
                <a:blipFill>
                  <a:blip r:embed="rId17"/>
                  <a:stretch>
                    <a:fillRect l="-3219" b="-2738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494BB68-A247-496F-A124-013F539B940C}"/>
                  </a:ext>
                </a:extLst>
              </p:cNvPr>
              <p:cNvSpPr txBox="1"/>
              <p:nvPr/>
            </p:nvSpPr>
            <p:spPr>
              <a:xfrm>
                <a:off x="2778588" y="2506296"/>
                <a:ext cx="720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494BB68-A247-496F-A124-013F539B9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588" y="2506296"/>
                <a:ext cx="72001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C49057F-6BDD-475D-B3DB-E274474DA764}"/>
                  </a:ext>
                </a:extLst>
              </p:cNvPr>
              <p:cNvSpPr txBox="1"/>
              <p:nvPr/>
            </p:nvSpPr>
            <p:spPr>
              <a:xfrm>
                <a:off x="4859410" y="2527316"/>
                <a:ext cx="720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TW" altLang="en-US" sz="1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AC49057F-6BDD-475D-B3DB-E274474DA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10" y="2527316"/>
                <a:ext cx="72001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74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2E344F-F0F7-47EC-9E45-0E8331FC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Outline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B6F957-1DDE-4038-A039-2C970DFFF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053" y="1834956"/>
            <a:ext cx="4144347" cy="2867673"/>
          </a:xfrm>
        </p:spPr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96FC31-5B54-4DB2-B703-730922BE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A0099C95-DF49-4B6F-A889-80F2139FB3B7}" type="slidenum">
              <a:rPr lang="zh-TW" altLang="en-US" sz="1600" smtClean="0">
                <a:solidFill>
                  <a:schemeClr val="tx1"/>
                </a:solidFill>
              </a:rPr>
              <a:t>14</a:t>
            </a:fld>
            <a:endParaRPr lang="zh-TW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BEAE1A-4DF3-4121-82D8-DBCDA567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Dataset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9234BD1C-8265-4BC0-8143-EDEAED701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506563"/>
              </p:ext>
            </p:extLst>
          </p:nvPr>
        </p:nvGraphicFramePr>
        <p:xfrm>
          <a:off x="1161392" y="2839545"/>
          <a:ext cx="9869215" cy="140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73843">
                  <a:extLst>
                    <a:ext uri="{9D8B030D-6E8A-4147-A177-3AD203B41FA5}">
                      <a16:colId xmlns:a16="http://schemas.microsoft.com/office/drawing/2014/main" val="2823586647"/>
                    </a:ext>
                  </a:extLst>
                </a:gridCol>
                <a:gridCol w="1973843">
                  <a:extLst>
                    <a:ext uri="{9D8B030D-6E8A-4147-A177-3AD203B41FA5}">
                      <a16:colId xmlns:a16="http://schemas.microsoft.com/office/drawing/2014/main" val="2282927321"/>
                    </a:ext>
                  </a:extLst>
                </a:gridCol>
                <a:gridCol w="1973843">
                  <a:extLst>
                    <a:ext uri="{9D8B030D-6E8A-4147-A177-3AD203B41FA5}">
                      <a16:colId xmlns:a16="http://schemas.microsoft.com/office/drawing/2014/main" val="1134217877"/>
                    </a:ext>
                  </a:extLst>
                </a:gridCol>
                <a:gridCol w="1973843">
                  <a:extLst>
                    <a:ext uri="{9D8B030D-6E8A-4147-A177-3AD203B41FA5}">
                      <a16:colId xmlns:a16="http://schemas.microsoft.com/office/drawing/2014/main" val="957934022"/>
                    </a:ext>
                  </a:extLst>
                </a:gridCol>
                <a:gridCol w="1973843">
                  <a:extLst>
                    <a:ext uri="{9D8B030D-6E8A-4147-A177-3AD203B41FA5}">
                      <a16:colId xmlns:a16="http://schemas.microsoft.com/office/drawing/2014/main" val="3464059977"/>
                    </a:ext>
                  </a:extLst>
                </a:gridCol>
              </a:tblGrid>
              <a:tr h="315113">
                <a:tc>
                  <a:txBody>
                    <a:bodyPr/>
                    <a:lstStyle/>
                    <a:p>
                      <a:pPr algn="ctr"/>
                      <a:endParaRPr lang="zh-TW" altLang="en-US" sz="2000" i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Training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Validation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Test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zh-TW" sz="2000" dirty="0"/>
                        <a:t>Questions per description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Amazon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i="1" dirty="0"/>
                        <a:t>Home &amp; Kitchen</a:t>
                      </a:r>
                      <a:endParaRPr lang="zh-TW" altLang="en-US" sz="2000" i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19,119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2,435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2,305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3-10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2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36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E4AA1-A7C2-4DC1-96AC-2D9F3B4E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 – one question</a:t>
            </a: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937820B-722D-48DA-8756-991F2360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6" y="1618570"/>
            <a:ext cx="6981825" cy="21526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8DD287D-9D33-4BB4-BEBE-657C795A3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635" y="4051138"/>
            <a:ext cx="7324725" cy="258127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26AE80D-DD09-4A2B-ACD3-A132607143F3}"/>
              </a:ext>
            </a:extLst>
          </p:cNvPr>
          <p:cNvSpPr/>
          <p:nvPr/>
        </p:nvSpPr>
        <p:spPr>
          <a:xfrm>
            <a:off x="7847045" y="4136263"/>
            <a:ext cx="2164702" cy="2496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841B369-6573-4384-89C3-698C28A16A0E}"/>
              </a:ext>
            </a:extLst>
          </p:cNvPr>
          <p:cNvSpPr txBox="1"/>
          <p:nvPr/>
        </p:nvSpPr>
        <p:spPr>
          <a:xfrm>
            <a:off x="9237306" y="4083169"/>
            <a:ext cx="90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[0-4]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4FC160C-3B06-4264-A71E-1CD080134F7F}"/>
                  </a:ext>
                </a:extLst>
              </p:cNvPr>
              <p:cNvSpPr txBox="1"/>
              <p:nvPr/>
            </p:nvSpPr>
            <p:spPr>
              <a:xfrm>
                <a:off x="8571619" y="564493"/>
                <a:ext cx="3564501" cy="66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Penalty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𝑐h𝑢𝑛𝑘𝑠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𝑢𝑛𝑖𝑔𝑟𝑎𝑚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𝑚𝑎𝑡𝑐h𝑒𝑑</m:t>
                        </m:r>
                      </m:den>
                    </m:f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4FC160C-3B06-4264-A71E-1CD080134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619" y="564493"/>
                <a:ext cx="3564501" cy="666401"/>
              </a:xfrm>
              <a:prstGeom prst="rect">
                <a:avLst/>
              </a:prstGeom>
              <a:blipFill>
                <a:blip r:embed="rId4"/>
                <a:stretch>
                  <a:fillRect l="-2564" b="-2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51079664-6104-4B69-96BB-ED159541C47B}"/>
              </a:ext>
            </a:extLst>
          </p:cNvPr>
          <p:cNvSpPr/>
          <p:nvPr/>
        </p:nvSpPr>
        <p:spPr>
          <a:xfrm>
            <a:off x="8422640" y="365125"/>
            <a:ext cx="3637280" cy="973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DCC1A2-E533-4DE9-B6B4-6970FB25EB06}"/>
              </a:ext>
            </a:extLst>
          </p:cNvPr>
          <p:cNvSpPr/>
          <p:nvPr/>
        </p:nvSpPr>
        <p:spPr>
          <a:xfrm>
            <a:off x="5386808" y="3296759"/>
            <a:ext cx="898378" cy="474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0868748-97E0-45EC-B46F-9C3D0714ED69}"/>
              </a:ext>
            </a:extLst>
          </p:cNvPr>
          <p:cNvSpPr/>
          <p:nvPr/>
        </p:nvSpPr>
        <p:spPr>
          <a:xfrm>
            <a:off x="8261387" y="3332094"/>
            <a:ext cx="898378" cy="4744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1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763384-2989-4DD5-8920-8C13071E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463"/>
            <a:ext cx="10515600" cy="1325563"/>
          </a:xfrm>
        </p:spPr>
        <p:txBody>
          <a:bodyPr/>
          <a:lstStyle/>
          <a:p>
            <a:r>
              <a:rPr lang="en-US" altLang="zh-TW" b="1" dirty="0"/>
              <a:t>Experiment – group of questions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6DADC37-9F88-471C-B3C7-812785642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8348" y="1690688"/>
            <a:ext cx="7044569" cy="47101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3B61EEF-A180-4D2C-BC74-E40AEB03D050}"/>
              </a:ext>
            </a:extLst>
          </p:cNvPr>
          <p:cNvSpPr txBox="1"/>
          <p:nvPr/>
        </p:nvSpPr>
        <p:spPr>
          <a:xfrm>
            <a:off x="8033657" y="1737420"/>
            <a:ext cx="4021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Deduplicated: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r>
              <a:rPr lang="en-US" altLang="zh-TW" sz="2400" dirty="0"/>
              <a:t>Generate 6 question but add top generation.</a:t>
            </a:r>
          </a:p>
          <a:p>
            <a:r>
              <a:rPr lang="zh-TW" altLang="en-US" sz="2400" dirty="0"/>
              <a:t>剩下的問題會與這</a:t>
            </a:r>
            <a:r>
              <a:rPr lang="en-US" altLang="zh-TW" sz="2400" dirty="0"/>
              <a:t>1</a:t>
            </a:r>
            <a:r>
              <a:rPr lang="zh-TW" altLang="en-US" sz="2400" dirty="0"/>
              <a:t>個問題計算</a:t>
            </a:r>
            <a:r>
              <a:rPr lang="en-US" altLang="zh-TW" sz="2400" dirty="0"/>
              <a:t>Jaccard similarity </a:t>
            </a:r>
            <a:r>
              <a:rPr lang="zh-TW" altLang="en-US" sz="2400" dirty="0"/>
              <a:t>，當值</a:t>
            </a:r>
            <a:r>
              <a:rPr lang="en-US" altLang="zh-TW" sz="2400" dirty="0"/>
              <a:t>&lt;0.5</a:t>
            </a:r>
            <a:r>
              <a:rPr lang="zh-TW" altLang="en-US" sz="2400" dirty="0"/>
              <a:t>也會被挑選</a:t>
            </a:r>
            <a:endParaRPr lang="en-US" altLang="zh-TW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E5AEC17-0542-4E8C-ADF9-A7415C317DD9}"/>
              </a:ext>
            </a:extLst>
          </p:cNvPr>
          <p:cNvSpPr txBox="1"/>
          <p:nvPr/>
        </p:nvSpPr>
        <p:spPr>
          <a:xfrm>
            <a:off x="8033657" y="4991877"/>
            <a:ext cx="4021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發現作</a:t>
            </a:r>
            <a:r>
              <a:rPr lang="en-US" altLang="zh-TW" sz="2400" dirty="0"/>
              <a:t>Deduplicated</a:t>
            </a:r>
            <a:r>
              <a:rPr lang="zh-TW" altLang="en-US" sz="2400" dirty="0"/>
              <a:t>步驟後，全部的</a:t>
            </a:r>
            <a:r>
              <a:rPr lang="en-US" altLang="zh-TW" sz="2400" dirty="0"/>
              <a:t>Avg BLEU</a:t>
            </a:r>
            <a:r>
              <a:rPr lang="zh-TW" altLang="en-US" sz="2400" dirty="0"/>
              <a:t>下降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86FA92-2163-4F8D-9F58-FA4179E72417}"/>
              </a:ext>
            </a:extLst>
          </p:cNvPr>
          <p:cNvSpPr/>
          <p:nvPr/>
        </p:nvSpPr>
        <p:spPr>
          <a:xfrm>
            <a:off x="4750676" y="2406869"/>
            <a:ext cx="420414" cy="472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34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EF3B84-C9C4-44BD-A568-051D681B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Beam Search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11EEE7D-F03A-4B41-B515-796DD9981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30" r="10812" b="45932"/>
          <a:stretch/>
        </p:blipFill>
        <p:spPr>
          <a:xfrm>
            <a:off x="746759" y="2480343"/>
            <a:ext cx="2265681" cy="253719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0BBFCBD-5E0F-40CC-AEDF-A55D61F219F1}"/>
              </a:ext>
            </a:extLst>
          </p:cNvPr>
          <p:cNvSpPr/>
          <p:nvPr/>
        </p:nvSpPr>
        <p:spPr>
          <a:xfrm>
            <a:off x="3987800" y="2645317"/>
            <a:ext cx="1117600" cy="386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8812DFA-C803-4C66-96AE-5D1CFDA931CE}"/>
              </a:ext>
            </a:extLst>
          </p:cNvPr>
          <p:cNvSpPr/>
          <p:nvPr/>
        </p:nvSpPr>
        <p:spPr>
          <a:xfrm>
            <a:off x="3987800" y="3440919"/>
            <a:ext cx="1117600" cy="3860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CA9BBF-D08F-4803-B90B-718E65045FB4}"/>
              </a:ext>
            </a:extLst>
          </p:cNvPr>
          <p:cNvSpPr/>
          <p:nvPr/>
        </p:nvSpPr>
        <p:spPr>
          <a:xfrm>
            <a:off x="3987800" y="4236522"/>
            <a:ext cx="1117600" cy="386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F8DB2A-29E7-4BBC-B2B8-223A02189EC6}"/>
              </a:ext>
            </a:extLst>
          </p:cNvPr>
          <p:cNvSpPr/>
          <p:nvPr/>
        </p:nvSpPr>
        <p:spPr>
          <a:xfrm>
            <a:off x="6156960" y="1822768"/>
            <a:ext cx="670560" cy="28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69CEA68-6483-40E7-9039-9159170532CC}"/>
              </a:ext>
            </a:extLst>
          </p:cNvPr>
          <p:cNvSpPr/>
          <p:nvPr/>
        </p:nvSpPr>
        <p:spPr>
          <a:xfrm>
            <a:off x="6156960" y="2276711"/>
            <a:ext cx="670560" cy="28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3CBE882-6C3A-4790-93A4-070264ACB9E6}"/>
              </a:ext>
            </a:extLst>
          </p:cNvPr>
          <p:cNvSpPr/>
          <p:nvPr/>
        </p:nvSpPr>
        <p:spPr>
          <a:xfrm>
            <a:off x="6156960" y="2735054"/>
            <a:ext cx="670560" cy="28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Ac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D8941AE-2A7D-4D73-9C97-30E0359F5894}"/>
              </a:ext>
            </a:extLst>
          </p:cNvPr>
          <p:cNvSpPr/>
          <p:nvPr/>
        </p:nvSpPr>
        <p:spPr>
          <a:xfrm>
            <a:off x="6156960" y="3152757"/>
            <a:ext cx="670560" cy="281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DF050E9-DDEF-428D-88B3-1CE12155900A}"/>
              </a:ext>
            </a:extLst>
          </p:cNvPr>
          <p:cNvSpPr/>
          <p:nvPr/>
        </p:nvSpPr>
        <p:spPr>
          <a:xfrm>
            <a:off x="6156960" y="3608262"/>
            <a:ext cx="670560" cy="281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74DBEF6-C93A-4F66-9D1B-DFD36B261DEC}"/>
              </a:ext>
            </a:extLst>
          </p:cNvPr>
          <p:cNvSpPr/>
          <p:nvPr/>
        </p:nvSpPr>
        <p:spPr>
          <a:xfrm>
            <a:off x="6156960" y="4062205"/>
            <a:ext cx="670560" cy="281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Bc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4171457-D2B5-4448-8A42-1D1D2378A1A5}"/>
              </a:ext>
            </a:extLst>
          </p:cNvPr>
          <p:cNvSpPr/>
          <p:nvPr/>
        </p:nvSpPr>
        <p:spPr>
          <a:xfrm>
            <a:off x="6156960" y="4520548"/>
            <a:ext cx="670560" cy="2813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Ca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A56DF57-979D-466E-B635-60F467EDABAC}"/>
              </a:ext>
            </a:extLst>
          </p:cNvPr>
          <p:cNvSpPr/>
          <p:nvPr/>
        </p:nvSpPr>
        <p:spPr>
          <a:xfrm>
            <a:off x="6156960" y="5003567"/>
            <a:ext cx="670560" cy="2813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Cb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C8CE780-D561-4BAC-8F65-3C2990C5778B}"/>
              </a:ext>
            </a:extLst>
          </p:cNvPr>
          <p:cNvSpPr/>
          <p:nvPr/>
        </p:nvSpPr>
        <p:spPr>
          <a:xfrm>
            <a:off x="6156960" y="5459072"/>
            <a:ext cx="670560" cy="2813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Cc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3817BD1E-9E20-4039-AECF-5AC9FBD863C0}"/>
              </a:ext>
            </a:extLst>
          </p:cNvPr>
          <p:cNvCxnSpPr>
            <a:stCxn id="9" idx="3"/>
            <a:endCxn id="13" idx="1"/>
          </p:cNvCxnSpPr>
          <p:nvPr/>
        </p:nvCxnSpPr>
        <p:spPr>
          <a:xfrm flipV="1">
            <a:off x="5105400" y="1963447"/>
            <a:ext cx="1051560" cy="87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5F1740C1-3485-4DB6-BA04-77454186F06F}"/>
              </a:ext>
            </a:extLst>
          </p:cNvPr>
          <p:cNvCxnSpPr>
            <a:stCxn id="9" idx="3"/>
            <a:endCxn id="14" idx="1"/>
          </p:cNvCxnSpPr>
          <p:nvPr/>
        </p:nvCxnSpPr>
        <p:spPr>
          <a:xfrm flipV="1">
            <a:off x="5105400" y="2417390"/>
            <a:ext cx="1051560" cy="420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D676AE8B-EB66-4E4B-8055-769618B3B460}"/>
              </a:ext>
            </a:extLst>
          </p:cNvPr>
          <p:cNvCxnSpPr>
            <a:stCxn id="9" idx="3"/>
            <a:endCxn id="15" idx="1"/>
          </p:cNvCxnSpPr>
          <p:nvPr/>
        </p:nvCxnSpPr>
        <p:spPr>
          <a:xfrm>
            <a:off x="5105400" y="2838357"/>
            <a:ext cx="1051560" cy="37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707F7D22-EBBB-4670-A4BA-4075FFA9246E}"/>
              </a:ext>
            </a:extLst>
          </p:cNvPr>
          <p:cNvCxnSpPr>
            <a:stCxn id="10" idx="3"/>
            <a:endCxn id="24" idx="1"/>
          </p:cNvCxnSpPr>
          <p:nvPr/>
        </p:nvCxnSpPr>
        <p:spPr>
          <a:xfrm flipV="1">
            <a:off x="5105400" y="3293436"/>
            <a:ext cx="1051560" cy="340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865DF80C-20BB-403B-B7B5-1FCFEC5DD9F2}"/>
              </a:ext>
            </a:extLst>
          </p:cNvPr>
          <p:cNvCxnSpPr>
            <a:stCxn id="10" idx="3"/>
            <a:endCxn id="25" idx="1"/>
          </p:cNvCxnSpPr>
          <p:nvPr/>
        </p:nvCxnSpPr>
        <p:spPr>
          <a:xfrm>
            <a:off x="5105400" y="3633959"/>
            <a:ext cx="1051560" cy="114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A14C3BA2-1504-4947-8A8F-744E6B69E530}"/>
              </a:ext>
            </a:extLst>
          </p:cNvPr>
          <p:cNvCxnSpPr>
            <a:stCxn id="10" idx="3"/>
            <a:endCxn id="26" idx="1"/>
          </p:cNvCxnSpPr>
          <p:nvPr/>
        </p:nvCxnSpPr>
        <p:spPr>
          <a:xfrm>
            <a:off x="5105400" y="3633959"/>
            <a:ext cx="1051560" cy="56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1C952639-6F6B-488E-9B15-BE6C0A0CCB2B}"/>
              </a:ext>
            </a:extLst>
          </p:cNvPr>
          <p:cNvCxnSpPr>
            <a:stCxn id="11" idx="3"/>
            <a:endCxn id="27" idx="1"/>
          </p:cNvCxnSpPr>
          <p:nvPr/>
        </p:nvCxnSpPr>
        <p:spPr>
          <a:xfrm>
            <a:off x="5105400" y="4429562"/>
            <a:ext cx="1051560" cy="23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982225B1-D5F6-4350-9FDA-06E96561E815}"/>
              </a:ext>
            </a:extLst>
          </p:cNvPr>
          <p:cNvCxnSpPr>
            <a:stCxn id="11" idx="3"/>
            <a:endCxn id="28" idx="1"/>
          </p:cNvCxnSpPr>
          <p:nvPr/>
        </p:nvCxnSpPr>
        <p:spPr>
          <a:xfrm>
            <a:off x="5105400" y="4429562"/>
            <a:ext cx="1051560" cy="71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4053F9EC-06B8-451D-BD3B-C4A072CBF17E}"/>
              </a:ext>
            </a:extLst>
          </p:cNvPr>
          <p:cNvCxnSpPr>
            <a:stCxn id="11" idx="3"/>
            <a:endCxn id="29" idx="1"/>
          </p:cNvCxnSpPr>
          <p:nvPr/>
        </p:nvCxnSpPr>
        <p:spPr>
          <a:xfrm>
            <a:off x="5105400" y="4429562"/>
            <a:ext cx="1051560" cy="117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91640734-F9A5-4C32-97D5-86DBA9A7963A}"/>
              </a:ext>
            </a:extLst>
          </p:cNvPr>
          <p:cNvSpPr txBox="1"/>
          <p:nvPr/>
        </p:nvSpPr>
        <p:spPr>
          <a:xfrm>
            <a:off x="8249920" y="2459504"/>
            <a:ext cx="2750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Birds fly over …</a:t>
            </a:r>
          </a:p>
          <a:p>
            <a:endParaRPr lang="en-US" altLang="zh-TW" sz="2400" dirty="0"/>
          </a:p>
          <a:p>
            <a:r>
              <a:rPr lang="en-US" altLang="zh-TW" sz="2400" dirty="0"/>
              <a:t>Several birds fly …</a:t>
            </a:r>
          </a:p>
          <a:p>
            <a:endParaRPr lang="en-US" altLang="zh-TW" sz="2400" dirty="0"/>
          </a:p>
          <a:p>
            <a:r>
              <a:rPr lang="en-US" altLang="zh-TW" sz="2400" dirty="0"/>
              <a:t>A flock of birds …</a:t>
            </a:r>
            <a:endParaRPr lang="zh-TW" altLang="en-US" sz="2400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03C70948-B0E1-4E95-9892-B071947F1D18}"/>
              </a:ext>
            </a:extLst>
          </p:cNvPr>
          <p:cNvSpPr txBox="1"/>
          <p:nvPr/>
        </p:nvSpPr>
        <p:spPr>
          <a:xfrm>
            <a:off x="2882900" y="1852432"/>
            <a:ext cx="260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取前</a:t>
            </a:r>
            <a:r>
              <a:rPr lang="en-US" altLang="zh-TW" sz="2400" dirty="0"/>
              <a:t>3</a:t>
            </a:r>
            <a:r>
              <a:rPr lang="zh-TW" altLang="en-US" sz="2400" dirty="0"/>
              <a:t>機率高的字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BCA1AC3F-68EE-4D0D-9FA4-6B30E1615737}"/>
              </a:ext>
            </a:extLst>
          </p:cNvPr>
          <p:cNvSpPr txBox="1"/>
          <p:nvPr/>
        </p:nvSpPr>
        <p:spPr>
          <a:xfrm>
            <a:off x="4851400" y="6031210"/>
            <a:ext cx="469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分別再取前</a:t>
            </a:r>
            <a:r>
              <a:rPr lang="en-US" altLang="zh-TW" sz="2400" dirty="0"/>
              <a:t>3</a:t>
            </a:r>
            <a:r>
              <a:rPr lang="zh-TW" altLang="en-US" sz="2400" dirty="0"/>
              <a:t>機率高的字形成組合</a:t>
            </a:r>
            <a:endParaRPr lang="en-US" altLang="zh-TW" sz="2400" dirty="0"/>
          </a:p>
          <a:p>
            <a:r>
              <a:rPr lang="zh-TW" altLang="en-US" sz="2400" dirty="0"/>
              <a:t>最後取所有組合中前</a:t>
            </a:r>
            <a:r>
              <a:rPr lang="en-US" altLang="zh-TW" sz="2400" dirty="0"/>
              <a:t>3</a:t>
            </a:r>
            <a:r>
              <a:rPr lang="zh-TW" altLang="en-US" sz="2400" dirty="0"/>
              <a:t>高者</a:t>
            </a:r>
            <a:endParaRPr lang="en-US" altLang="zh-TW" sz="2400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C7C77FA-2CBD-48FA-9733-B86764EE1FB8}"/>
              </a:ext>
            </a:extLst>
          </p:cNvPr>
          <p:cNvSpPr/>
          <p:nvPr/>
        </p:nvSpPr>
        <p:spPr>
          <a:xfrm>
            <a:off x="6060440" y="1736769"/>
            <a:ext cx="878840" cy="472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4AB9C72E-D00D-425F-8803-F1A305F11EDF}"/>
              </a:ext>
            </a:extLst>
          </p:cNvPr>
          <p:cNvSpPr/>
          <p:nvPr/>
        </p:nvSpPr>
        <p:spPr>
          <a:xfrm>
            <a:off x="6052820" y="3534942"/>
            <a:ext cx="878840" cy="472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01AA36A-8CC6-48DB-A77B-F8B06BCF3AD5}"/>
              </a:ext>
            </a:extLst>
          </p:cNvPr>
          <p:cNvSpPr/>
          <p:nvPr/>
        </p:nvSpPr>
        <p:spPr>
          <a:xfrm>
            <a:off x="6060440" y="2649281"/>
            <a:ext cx="878840" cy="472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7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2D2DA3-1F01-44C7-89B9-405D3925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Diverse Beam Search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024F2EB-C733-4327-B1D6-15C1BE682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627" y="1913731"/>
            <a:ext cx="11966373" cy="364378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B2BF7A4-EE54-4CAB-B311-186031D0997D}"/>
              </a:ext>
            </a:extLst>
          </p:cNvPr>
          <p:cNvSpPr/>
          <p:nvPr/>
        </p:nvSpPr>
        <p:spPr>
          <a:xfrm>
            <a:off x="579120" y="2143760"/>
            <a:ext cx="4653280" cy="3342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86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2E344F-F0F7-47EC-9E45-0E8331FC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Outline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B6F957-1DDE-4038-A039-2C970DFFF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053" y="1834956"/>
            <a:ext cx="4144347" cy="2867673"/>
          </a:xfrm>
        </p:spPr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96FC31-5B54-4DB2-B703-730922BE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A0099C95-DF49-4B6F-A889-80F2139FB3B7}" type="slidenum">
              <a:rPr lang="zh-TW" altLang="en-US" sz="1600" smtClean="0">
                <a:solidFill>
                  <a:schemeClr val="tx1"/>
                </a:solidFill>
              </a:rPr>
              <a:t>2</a:t>
            </a:fld>
            <a:endParaRPr lang="zh-TW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67B35F-8175-4E24-AF2D-ED5DCFDA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 – group of questions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BD9A96-2901-473D-8B20-8A76FB6CD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8897"/>
            <a:ext cx="12192000" cy="287540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EE1CEBE-FE24-4A12-81CD-FCE2A64BB98B}"/>
              </a:ext>
            </a:extLst>
          </p:cNvPr>
          <p:cNvSpPr/>
          <p:nvPr/>
        </p:nvSpPr>
        <p:spPr>
          <a:xfrm>
            <a:off x="102637" y="4326293"/>
            <a:ext cx="11915192" cy="378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B86980-9444-4BA9-8F8C-4AD840F87B02}"/>
              </a:ext>
            </a:extLst>
          </p:cNvPr>
          <p:cNvSpPr/>
          <p:nvPr/>
        </p:nvSpPr>
        <p:spPr>
          <a:xfrm>
            <a:off x="9490841" y="3410607"/>
            <a:ext cx="1008993" cy="61507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099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BFA664-C99C-4588-B0F0-4FE24673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E8822C6-1A82-421B-927E-4E952C472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7715" y="1461731"/>
            <a:ext cx="8467914" cy="517233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A1C5AE5-5324-4DDA-89AA-E1876058C354}"/>
              </a:ext>
            </a:extLst>
          </p:cNvPr>
          <p:cNvSpPr/>
          <p:nvPr/>
        </p:nvSpPr>
        <p:spPr>
          <a:xfrm>
            <a:off x="1987715" y="3920359"/>
            <a:ext cx="8343954" cy="784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0D3B96A-DE14-4783-9C85-42740694A7CA}"/>
              </a:ext>
            </a:extLst>
          </p:cNvPr>
          <p:cNvSpPr/>
          <p:nvPr/>
        </p:nvSpPr>
        <p:spPr>
          <a:xfrm>
            <a:off x="3128087" y="4945118"/>
            <a:ext cx="4901816" cy="593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3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94B3B1-92EF-416E-9679-A1ED58DF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Conclusion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B9BF89-5072-4EF3-B859-04422D65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improve the specificity of the questions, promote better group-level diversity</a:t>
            </a:r>
          </a:p>
          <a:p>
            <a:r>
              <a:rPr lang="en-US" altLang="zh-TW" sz="2400" dirty="0"/>
              <a:t>keywords provided showed strong performance</a:t>
            </a:r>
          </a:p>
          <a:p>
            <a:endParaRPr lang="en-US" altLang="zh-TW" sz="2400" dirty="0"/>
          </a:p>
          <a:p>
            <a:r>
              <a:rPr lang="en-US" altLang="zh-TW" sz="2400" dirty="0"/>
              <a:t>Future works</a:t>
            </a:r>
            <a:endParaRPr lang="zh-TW" altLang="en-US" sz="2400" dirty="0"/>
          </a:p>
          <a:p>
            <a:pPr lvl="1"/>
            <a:r>
              <a:rPr lang="en-US" altLang="zh-TW" dirty="0"/>
              <a:t>may include utilizing richer external knowledge to improve the keyword prediction</a:t>
            </a:r>
          </a:p>
          <a:p>
            <a:pPr lvl="1"/>
            <a:r>
              <a:rPr lang="en-US" altLang="zh-TW" dirty="0"/>
              <a:t>solutions for the occasionally illogical generations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C01EBA0-7F9E-4BEC-8ADE-129E0317C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51"/>
          <a:stretch/>
        </p:blipFill>
        <p:spPr>
          <a:xfrm>
            <a:off x="1780536" y="5002924"/>
            <a:ext cx="8630927" cy="170278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78290D6-1F3F-467B-90B0-F4D58900B828}"/>
              </a:ext>
            </a:extLst>
          </p:cNvPr>
          <p:cNvSpPr/>
          <p:nvPr/>
        </p:nvSpPr>
        <p:spPr>
          <a:xfrm>
            <a:off x="3433665" y="6229846"/>
            <a:ext cx="6783355" cy="41054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82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6D77B074-9BCA-471E-9B85-C18F16AAAABE}"/>
              </a:ext>
            </a:extLst>
          </p:cNvPr>
          <p:cNvSpPr txBox="1"/>
          <p:nvPr/>
        </p:nvSpPr>
        <p:spPr>
          <a:xfrm>
            <a:off x="5845628" y="4963886"/>
            <a:ext cx="414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Q1 answer: this machine is 110V.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18E954E-4065-4FD4-AFF5-EAF9F15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Purpose</a:t>
            </a:r>
            <a:endParaRPr lang="zh-TW" altLang="en-US" b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C38CFF8-5713-4319-899C-7C6A026FC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57" y="1690688"/>
            <a:ext cx="8351286" cy="320300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DF06150-B129-4793-BA51-BE9E51921A13}"/>
              </a:ext>
            </a:extLst>
          </p:cNvPr>
          <p:cNvSpPr txBox="1"/>
          <p:nvPr/>
        </p:nvSpPr>
        <p:spPr>
          <a:xfrm>
            <a:off x="2643673" y="5900609"/>
            <a:ext cx="6904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目的</a:t>
            </a:r>
            <a:r>
              <a:rPr lang="en-US" altLang="zh-TW" sz="2400" b="1" dirty="0"/>
              <a:t>:</a:t>
            </a:r>
            <a:r>
              <a:rPr lang="zh-TW" altLang="en-US" sz="2400" b="1" dirty="0"/>
              <a:t> 如何生成有效且可以更了解商品的問題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8AEA4C3-9596-47E0-8082-E147E8BFCEFC}"/>
              </a:ext>
            </a:extLst>
          </p:cNvPr>
          <p:cNvSpPr/>
          <p:nvPr/>
        </p:nvSpPr>
        <p:spPr>
          <a:xfrm>
            <a:off x="5635690" y="1690688"/>
            <a:ext cx="4562669" cy="208821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D577D7C-AA90-4A38-83C0-EE118A241196}"/>
              </a:ext>
            </a:extLst>
          </p:cNvPr>
          <p:cNvSpPr txBox="1"/>
          <p:nvPr/>
        </p:nvSpPr>
        <p:spPr>
          <a:xfrm>
            <a:off x="9141084" y="1229023"/>
            <a:ext cx="140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context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EF0A6E1-EFF5-4738-BCBC-E41E26821D86}"/>
              </a:ext>
            </a:extLst>
          </p:cNvPr>
          <p:cNvSpPr/>
          <p:nvPr/>
        </p:nvSpPr>
        <p:spPr>
          <a:xfrm>
            <a:off x="5635690" y="3778898"/>
            <a:ext cx="4562669" cy="111479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8AECDD6-BFD5-4629-8C56-2682E9D23D04}"/>
              </a:ext>
            </a:extLst>
          </p:cNvPr>
          <p:cNvSpPr txBox="1"/>
          <p:nvPr/>
        </p:nvSpPr>
        <p:spPr>
          <a:xfrm>
            <a:off x="10271643" y="4268540"/>
            <a:ext cx="140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</a:rPr>
              <a:t>question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C72FBFA-2D58-4A13-AE89-F67AA125AA67}"/>
              </a:ext>
            </a:extLst>
          </p:cNvPr>
          <p:cNvSpPr/>
          <p:nvPr/>
        </p:nvSpPr>
        <p:spPr>
          <a:xfrm>
            <a:off x="5635690" y="4936479"/>
            <a:ext cx="4562669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4F0635D-6904-44A6-AD8E-B618CCD3879C}"/>
              </a:ext>
            </a:extLst>
          </p:cNvPr>
          <p:cNvSpPr txBox="1"/>
          <p:nvPr/>
        </p:nvSpPr>
        <p:spPr>
          <a:xfrm>
            <a:off x="10356979" y="4903021"/>
            <a:ext cx="1539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answer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87DE54-4B12-418D-BC64-66C930CE6E96}"/>
              </a:ext>
            </a:extLst>
          </p:cNvPr>
          <p:cNvSpPr/>
          <p:nvPr/>
        </p:nvSpPr>
        <p:spPr>
          <a:xfrm>
            <a:off x="5666013" y="3778898"/>
            <a:ext cx="4562669" cy="1617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 animBg="1"/>
      <p:bldP spid="13" grpId="0"/>
      <p:bldP spid="14" grpId="0" animBg="1"/>
      <p:bldP spid="1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04EEE9-D605-458A-A28B-C906B43C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Previous work</a:t>
            </a:r>
            <a:endParaRPr lang="zh-TW" altLang="en-US" b="1" dirty="0"/>
          </a:p>
        </p:txBody>
      </p:sp>
      <p:pic>
        <p:nvPicPr>
          <p:cNvPr id="11" name="圖形 10" descr="合約">
            <a:extLst>
              <a:ext uri="{FF2B5EF4-FFF2-40B4-BE49-F238E27FC236}">
                <a16:creationId xmlns:a16="http://schemas.microsoft.com/office/drawing/2014/main" id="{52F68743-51DA-4CF3-BE1C-9CE2CB8C1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888" y="2799184"/>
            <a:ext cx="2042339" cy="2042339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4F3212F-2639-46C2-BE80-4563127BCF86}"/>
              </a:ext>
            </a:extLst>
          </p:cNvPr>
          <p:cNvSpPr txBox="1"/>
          <p:nvPr/>
        </p:nvSpPr>
        <p:spPr>
          <a:xfrm>
            <a:off x="2901820" y="279918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&lt;</a:t>
            </a:r>
            <a:r>
              <a:rPr lang="en-US" altLang="zh-TW" sz="2400" dirty="0" err="1"/>
              <a:t>context,question,answer</a:t>
            </a:r>
            <a:r>
              <a:rPr lang="en-US" altLang="zh-TW" sz="2400" dirty="0"/>
              <a:t>&gt;</a:t>
            </a:r>
            <a:endParaRPr lang="zh-TW" altLang="en-US" sz="2400" dirty="0"/>
          </a:p>
        </p:txBody>
      </p:sp>
      <p:cxnSp>
        <p:nvCxnSpPr>
          <p:cNvPr id="17" name="接點: 肘形 16">
            <a:extLst>
              <a:ext uri="{FF2B5EF4-FFF2-40B4-BE49-F238E27FC236}">
                <a16:creationId xmlns:a16="http://schemas.microsoft.com/office/drawing/2014/main" id="{AFFC0D61-B7C1-4824-B68E-F82714F1EA87}"/>
              </a:ext>
            </a:extLst>
          </p:cNvPr>
          <p:cNvCxnSpPr>
            <a:cxnSpLocks/>
          </p:cNvCxnSpPr>
          <p:nvPr/>
        </p:nvCxnSpPr>
        <p:spPr>
          <a:xfrm flipV="1">
            <a:off x="5701004" y="1922105"/>
            <a:ext cx="2603241" cy="877081"/>
          </a:xfrm>
          <a:prstGeom prst="bentConnector3">
            <a:avLst>
              <a:gd name="adj1" fmla="val -53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接點: 肘形 18">
            <a:extLst>
              <a:ext uri="{FF2B5EF4-FFF2-40B4-BE49-F238E27FC236}">
                <a16:creationId xmlns:a16="http://schemas.microsoft.com/office/drawing/2014/main" id="{10C31959-6AEE-459B-BA1D-E52405BB7736}"/>
              </a:ext>
            </a:extLst>
          </p:cNvPr>
          <p:cNvCxnSpPr>
            <a:cxnSpLocks/>
          </p:cNvCxnSpPr>
          <p:nvPr/>
        </p:nvCxnSpPr>
        <p:spPr>
          <a:xfrm flipV="1">
            <a:off x="3601616" y="1922105"/>
            <a:ext cx="2248678" cy="877080"/>
          </a:xfrm>
          <a:prstGeom prst="bentConnector3">
            <a:avLst>
              <a:gd name="adj1" fmla="val -62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F09CFE0D-5441-403B-A907-C155A7DA109A}"/>
              </a:ext>
            </a:extLst>
          </p:cNvPr>
          <p:cNvSpPr/>
          <p:nvPr/>
        </p:nvSpPr>
        <p:spPr>
          <a:xfrm>
            <a:off x="8649478" y="1604864"/>
            <a:ext cx="1502228" cy="7557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>
                <a:solidFill>
                  <a:schemeClr val="tx1"/>
                </a:solidFill>
              </a:rPr>
              <a:t>Question</a:t>
            </a:r>
            <a:r>
              <a:rPr lang="en-US" altLang="zh-TW" dirty="0" err="1"/>
              <a:t>l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881D49BC-9021-4027-9050-1456051D5397}"/>
              </a:ext>
            </a:extLst>
          </p:cNvPr>
          <p:cNvSpPr txBox="1"/>
          <p:nvPr/>
        </p:nvSpPr>
        <p:spPr>
          <a:xfrm>
            <a:off x="7002624" y="1302842"/>
            <a:ext cx="92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生成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7980E1F-1871-46C7-B733-4114E107A36E}"/>
              </a:ext>
            </a:extLst>
          </p:cNvPr>
          <p:cNvSpPr txBox="1"/>
          <p:nvPr/>
        </p:nvSpPr>
        <p:spPr>
          <a:xfrm>
            <a:off x="3361353" y="4369345"/>
            <a:ext cx="267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&lt;</a:t>
            </a:r>
            <a:r>
              <a:rPr lang="en-US" altLang="zh-TW" sz="2400" dirty="0" err="1"/>
              <a:t>context,question</a:t>
            </a:r>
            <a:r>
              <a:rPr lang="en-US" altLang="zh-TW" sz="2400" dirty="0"/>
              <a:t>&gt;</a:t>
            </a:r>
            <a:endParaRPr lang="zh-TW" altLang="en-US" sz="2400" dirty="0"/>
          </a:p>
        </p:txBody>
      </p:sp>
      <p:sp>
        <p:nvSpPr>
          <p:cNvPr id="34" name="箭號: 向下 33">
            <a:extLst>
              <a:ext uri="{FF2B5EF4-FFF2-40B4-BE49-F238E27FC236}">
                <a16:creationId xmlns:a16="http://schemas.microsoft.com/office/drawing/2014/main" id="{954FC264-0B08-434D-901A-DA3F154F0490}"/>
              </a:ext>
            </a:extLst>
          </p:cNvPr>
          <p:cNvSpPr/>
          <p:nvPr/>
        </p:nvSpPr>
        <p:spPr>
          <a:xfrm>
            <a:off x="4516016" y="3493326"/>
            <a:ext cx="363894" cy="67442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接點: 肘形 36">
            <a:extLst>
              <a:ext uri="{FF2B5EF4-FFF2-40B4-BE49-F238E27FC236}">
                <a16:creationId xmlns:a16="http://schemas.microsoft.com/office/drawing/2014/main" id="{1A0B7F14-4FAD-4553-BD8E-7A7128042727}"/>
              </a:ext>
            </a:extLst>
          </p:cNvPr>
          <p:cNvCxnSpPr>
            <a:cxnSpLocks/>
          </p:cNvCxnSpPr>
          <p:nvPr/>
        </p:nvCxnSpPr>
        <p:spPr>
          <a:xfrm>
            <a:off x="4068148" y="4831010"/>
            <a:ext cx="2491272" cy="1434203"/>
          </a:xfrm>
          <a:prstGeom prst="bentConnector3">
            <a:avLst>
              <a:gd name="adj1" fmla="val -62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A0988A74-5E14-4D30-BD5B-8B3BAE303600}"/>
              </a:ext>
            </a:extLst>
          </p:cNvPr>
          <p:cNvSpPr/>
          <p:nvPr/>
        </p:nvSpPr>
        <p:spPr>
          <a:xfrm>
            <a:off x="8780107" y="5052231"/>
            <a:ext cx="1502228" cy="7557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>
                <a:solidFill>
                  <a:schemeClr val="tx1"/>
                </a:solidFill>
              </a:rPr>
              <a:t>Question</a:t>
            </a:r>
            <a:r>
              <a:rPr lang="en-US" altLang="zh-TW" dirty="0" err="1"/>
              <a:t>l</a:t>
            </a:r>
            <a:endParaRPr lang="zh-TW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69A386A-90C5-4D34-96C5-B962CC7CC9BB}"/>
              </a:ext>
            </a:extLst>
          </p:cNvPr>
          <p:cNvSpPr/>
          <p:nvPr/>
        </p:nvSpPr>
        <p:spPr>
          <a:xfrm>
            <a:off x="6559420" y="5887322"/>
            <a:ext cx="1502228" cy="7557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err="1">
                <a:solidFill>
                  <a:schemeClr val="tx1"/>
                </a:solidFill>
              </a:rPr>
              <a:t>keyword</a:t>
            </a:r>
            <a:r>
              <a:rPr lang="en-US" altLang="zh-TW" dirty="0" err="1"/>
              <a:t>l</a:t>
            </a:r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A1D06509-66E6-4074-AF63-235A10D6D1CE}"/>
              </a:ext>
            </a:extLst>
          </p:cNvPr>
          <p:cNvSpPr txBox="1"/>
          <p:nvPr/>
        </p:nvSpPr>
        <p:spPr>
          <a:xfrm>
            <a:off x="7862573" y="4968456"/>
            <a:ext cx="92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生成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99B74990-AF45-4991-99E8-5CC3697D6F88}"/>
              </a:ext>
            </a:extLst>
          </p:cNvPr>
          <p:cNvSpPr txBox="1"/>
          <p:nvPr/>
        </p:nvSpPr>
        <p:spPr>
          <a:xfrm>
            <a:off x="5568045" y="5761661"/>
            <a:ext cx="92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找出</a:t>
            </a:r>
          </a:p>
        </p:txBody>
      </p:sp>
      <p:cxnSp>
        <p:nvCxnSpPr>
          <p:cNvPr id="50" name="接點: 肘形 49">
            <a:extLst>
              <a:ext uri="{FF2B5EF4-FFF2-40B4-BE49-F238E27FC236}">
                <a16:creationId xmlns:a16="http://schemas.microsoft.com/office/drawing/2014/main" id="{D4685441-4115-4C93-A78C-CBAB425E9799}"/>
              </a:ext>
            </a:extLst>
          </p:cNvPr>
          <p:cNvCxnSpPr>
            <a:cxnSpLocks/>
          </p:cNvCxnSpPr>
          <p:nvPr/>
        </p:nvCxnSpPr>
        <p:spPr>
          <a:xfrm>
            <a:off x="4068148" y="4807450"/>
            <a:ext cx="4702628" cy="622672"/>
          </a:xfrm>
          <a:prstGeom prst="bentConnector3">
            <a:avLst>
              <a:gd name="adj1" fmla="val 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接點: 肘形 56">
            <a:extLst>
              <a:ext uri="{FF2B5EF4-FFF2-40B4-BE49-F238E27FC236}">
                <a16:creationId xmlns:a16="http://schemas.microsoft.com/office/drawing/2014/main" id="{F5916278-3303-4A4F-BBFC-2FD7B34D2921}"/>
              </a:ext>
            </a:extLst>
          </p:cNvPr>
          <p:cNvCxnSpPr>
            <a:cxnSpLocks/>
            <a:stCxn id="42" idx="3"/>
            <a:endCxn id="41" idx="2"/>
          </p:cNvCxnSpPr>
          <p:nvPr/>
        </p:nvCxnSpPr>
        <p:spPr>
          <a:xfrm flipV="1">
            <a:off x="8061648" y="5808012"/>
            <a:ext cx="1469573" cy="45720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693CEF46-BF60-464D-8B79-A0FCF1893A6C}"/>
              </a:ext>
            </a:extLst>
          </p:cNvPr>
          <p:cNvSpPr txBox="1"/>
          <p:nvPr/>
        </p:nvSpPr>
        <p:spPr>
          <a:xfrm>
            <a:off x="7310534" y="2764465"/>
            <a:ext cx="459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One context generate one question</a:t>
            </a:r>
            <a:endParaRPr lang="zh-TW" altLang="en-US" sz="24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6C961C5-1FA8-4B6A-8B6C-46A257EB281A}"/>
              </a:ext>
            </a:extLst>
          </p:cNvPr>
          <p:cNvSpPr txBox="1"/>
          <p:nvPr/>
        </p:nvSpPr>
        <p:spPr>
          <a:xfrm>
            <a:off x="7266215" y="4376611"/>
            <a:ext cx="488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One context generate many question</a:t>
            </a:r>
            <a:endParaRPr lang="zh-TW" altLang="en-US" sz="2400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032EE0AE-C255-4B6D-9D3C-1DEAC87EA8AD}"/>
              </a:ext>
            </a:extLst>
          </p:cNvPr>
          <p:cNvSpPr/>
          <p:nvPr/>
        </p:nvSpPr>
        <p:spPr>
          <a:xfrm>
            <a:off x="3065937" y="4518635"/>
            <a:ext cx="9119896" cy="2339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0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2" grpId="0"/>
      <p:bldP spid="20" grpId="0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ACF779-02F9-4AD7-A56B-116F06E5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Contribution 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FEB78F-C975-4555-9649-84A0635F2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92820" cy="3016963"/>
          </a:xfrm>
        </p:spPr>
        <p:txBody>
          <a:bodyPr/>
          <a:lstStyle/>
          <a:p>
            <a:r>
              <a:rPr lang="en-US" altLang="zh-TW" dirty="0"/>
              <a:t>Don’t need “answer”</a:t>
            </a:r>
          </a:p>
          <a:p>
            <a:endParaRPr lang="en-US" altLang="zh-TW" dirty="0"/>
          </a:p>
          <a:p>
            <a:r>
              <a:rPr lang="en-US" altLang="zh-TW" dirty="0"/>
              <a:t>One content generates multiple questions</a:t>
            </a:r>
          </a:p>
          <a:p>
            <a:endParaRPr lang="en-US" altLang="zh-TW" dirty="0"/>
          </a:p>
          <a:p>
            <a:r>
              <a:rPr lang="en-US" altLang="zh-TW" dirty="0"/>
              <a:t>More specific question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BD1F054-8800-46DA-A2D2-20820EB46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80" t="65375" r="14036"/>
          <a:stretch/>
        </p:blipFill>
        <p:spPr>
          <a:xfrm>
            <a:off x="5645021" y="4163944"/>
            <a:ext cx="5612852" cy="17796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8B18594-ECCE-45BC-AC4C-66031522273A}"/>
              </a:ext>
            </a:extLst>
          </p:cNvPr>
          <p:cNvSpPr/>
          <p:nvPr/>
        </p:nvSpPr>
        <p:spPr>
          <a:xfrm>
            <a:off x="6096000" y="4677098"/>
            <a:ext cx="4792717" cy="420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06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2E344F-F0F7-47EC-9E45-0E8331FC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Outline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B6F957-1DDE-4038-A039-2C970DFFF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053" y="1834956"/>
            <a:ext cx="4144347" cy="2867673"/>
          </a:xfrm>
        </p:spPr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Method</a:t>
            </a:r>
          </a:p>
          <a:p>
            <a:r>
              <a:rPr lang="en-US" altLang="zh-TW" dirty="0"/>
              <a:t>Experiment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96FC31-5B54-4DB2-B703-730922BE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A0099C95-DF49-4B6F-A889-80F2139FB3B7}" type="slidenum">
              <a:rPr lang="zh-TW" altLang="en-US" sz="1600" smtClean="0">
                <a:solidFill>
                  <a:schemeClr val="tx1"/>
                </a:solidFill>
              </a:rPr>
              <a:t>6</a:t>
            </a:fld>
            <a:endParaRPr lang="zh-TW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272D77-FD6A-4301-BC7C-069FF621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Framework </a:t>
            </a: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A124C28-B403-4753-AB3F-B0453DCD9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29" y="1774664"/>
            <a:ext cx="7959048" cy="49713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8AA0D3F-CCA2-42ED-93D3-B26FDB23EF91}"/>
              </a:ext>
            </a:extLst>
          </p:cNvPr>
          <p:cNvSpPr/>
          <p:nvPr/>
        </p:nvSpPr>
        <p:spPr>
          <a:xfrm>
            <a:off x="2304661" y="1774664"/>
            <a:ext cx="7537616" cy="274135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999B42-8ECE-470C-9E11-89F626241476}"/>
              </a:ext>
            </a:extLst>
          </p:cNvPr>
          <p:cNvSpPr/>
          <p:nvPr/>
        </p:nvSpPr>
        <p:spPr>
          <a:xfrm>
            <a:off x="2304661" y="4525347"/>
            <a:ext cx="5598368" cy="2080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18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BE5E14-9656-4DE4-9DB0-CBFBA4D5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Keyword Prediction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2226FC6-AB78-4F8D-8845-037A6426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62" y="5235640"/>
            <a:ext cx="4619625" cy="10858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5C2DB92-7657-4A6E-B0FB-D3E6A802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970" y="1690688"/>
            <a:ext cx="7320060" cy="3001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092712B-D016-404F-813F-2EA7DCE4B6E7}"/>
                  </a:ext>
                </a:extLst>
              </p:cNvPr>
              <p:cNvSpPr txBox="1"/>
              <p:nvPr/>
            </p:nvSpPr>
            <p:spPr>
              <a:xfrm>
                <a:off x="9451864" y="2577277"/>
                <a:ext cx="908860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092712B-D016-404F-813F-2EA7DCE4B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864" y="2577277"/>
                <a:ext cx="908860" cy="477888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BCEFABC2-7107-4D14-BAFE-BD405B0BA8C6}"/>
              </a:ext>
            </a:extLst>
          </p:cNvPr>
          <p:cNvSpPr/>
          <p:nvPr/>
        </p:nvSpPr>
        <p:spPr>
          <a:xfrm>
            <a:off x="4851918" y="5523722"/>
            <a:ext cx="559837" cy="559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9C39C47-3620-43BB-89E1-02ED97E4B583}"/>
              </a:ext>
            </a:extLst>
          </p:cNvPr>
          <p:cNvSpPr txBox="1"/>
          <p:nvPr/>
        </p:nvSpPr>
        <p:spPr>
          <a:xfrm>
            <a:off x="6843225" y="5388141"/>
            <a:ext cx="4959892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代表在長度為</a:t>
            </a:r>
            <a:r>
              <a:rPr lang="en-US" altLang="zh-TW" sz="2400" dirty="0"/>
              <a:t>C</a:t>
            </a:r>
            <a:r>
              <a:rPr lang="zh-TW" altLang="en-US" sz="2400" dirty="0"/>
              <a:t>的</a:t>
            </a:r>
            <a:r>
              <a:rPr lang="en-US" altLang="zh-TW" sz="2400" dirty="0"/>
              <a:t>keyword dictionary</a:t>
            </a:r>
            <a:r>
              <a:rPr lang="zh-TW" altLang="en-US" sz="2400" dirty="0"/>
              <a:t>與長度為</a:t>
            </a:r>
            <a:r>
              <a:rPr lang="en-US" altLang="zh-TW" sz="2400" dirty="0"/>
              <a:t>N</a:t>
            </a:r>
            <a:r>
              <a:rPr lang="zh-TW" altLang="en-US" sz="2400" dirty="0"/>
              <a:t>的</a:t>
            </a:r>
            <a:r>
              <a:rPr lang="en-US" altLang="zh-TW" sz="2400" dirty="0"/>
              <a:t>ground truth</a:t>
            </a:r>
            <a:r>
              <a:rPr lang="zh-TW" altLang="en-US" sz="2400" dirty="0"/>
              <a:t> </a:t>
            </a:r>
            <a:r>
              <a:rPr lang="en-US" altLang="zh-TW" sz="2400" dirty="0"/>
              <a:t>keywords</a:t>
            </a:r>
            <a:r>
              <a:rPr lang="zh-TW" altLang="en-US" sz="2400" dirty="0"/>
              <a:t>相同字</a:t>
            </a:r>
            <a:r>
              <a:rPr lang="en-US" altLang="zh-TW" sz="2400" dirty="0"/>
              <a:t>(C= context keyword number)</a:t>
            </a:r>
            <a:endParaRPr lang="zh-TW" altLang="en-US" sz="2400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238C0AF0-CFD3-4FAC-961F-7C6F1AD4703E}"/>
              </a:ext>
            </a:extLst>
          </p:cNvPr>
          <p:cNvGrpSpPr/>
          <p:nvPr/>
        </p:nvGrpSpPr>
        <p:grpSpPr>
          <a:xfrm>
            <a:off x="6225299" y="82742"/>
            <a:ext cx="5612852" cy="2016645"/>
            <a:chOff x="6225299" y="82742"/>
            <a:chExt cx="5612852" cy="2016645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A81F0D72-54E5-4F8B-93B1-C5552F46D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4080" t="65375" r="14036"/>
            <a:stretch/>
          </p:blipFill>
          <p:spPr>
            <a:xfrm>
              <a:off x="6225299" y="82742"/>
              <a:ext cx="5612852" cy="1779656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52D0B84-B4EE-48F3-87A9-ECDD1E261B26}"/>
                </a:ext>
              </a:extLst>
            </p:cNvPr>
            <p:cNvSpPr/>
            <p:nvPr/>
          </p:nvSpPr>
          <p:spPr>
            <a:xfrm>
              <a:off x="8117325" y="655345"/>
              <a:ext cx="1005654" cy="3394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5629943-E290-4202-A79A-A28F98CE71F9}"/>
                </a:ext>
              </a:extLst>
            </p:cNvPr>
            <p:cNvSpPr/>
            <p:nvPr/>
          </p:nvSpPr>
          <p:spPr>
            <a:xfrm>
              <a:off x="9930359" y="633099"/>
              <a:ext cx="1084646" cy="3617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13233967-4541-43DB-B818-E0647BE01003}"/>
                </a:ext>
              </a:extLst>
            </p:cNvPr>
            <p:cNvSpPr txBox="1"/>
            <p:nvPr/>
          </p:nvSpPr>
          <p:spPr>
            <a:xfrm>
              <a:off x="7307754" y="1268390"/>
              <a:ext cx="4288221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70C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Ground truth keywords</a:t>
              </a:r>
              <a:r>
                <a:rPr lang="en-US" altLang="zh-TW" sz="2400"/>
                <a:t>: </a:t>
              </a:r>
            </a:p>
            <a:p>
              <a:r>
                <a:rPr lang="zh-TW" altLang="en-US" sz="2400"/>
                <a:t>問題</a:t>
              </a:r>
              <a:r>
                <a:rPr lang="zh-TW" altLang="en-US" sz="2400" dirty="0"/>
                <a:t>中的名詞、形容詞、動詞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26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FB5ACD-4E97-423F-8910-190A0930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Keyword Conditioned Generation</a:t>
            </a:r>
            <a:endParaRPr lang="zh-TW" altLang="en-US" b="1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F3DDC66-1548-4B4B-9FA3-403D468FE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1186" y="2232560"/>
            <a:ext cx="3419475" cy="51435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F91DF59-0F44-434F-BA8A-4D17B5A0D8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6" t="55518" r="26358"/>
          <a:stretch/>
        </p:blipFill>
        <p:spPr>
          <a:xfrm>
            <a:off x="838200" y="1997003"/>
            <a:ext cx="5477069" cy="22113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09DC717-8D75-4002-A6E8-C5731566E76A}"/>
              </a:ext>
            </a:extLst>
          </p:cNvPr>
          <p:cNvSpPr/>
          <p:nvPr/>
        </p:nvSpPr>
        <p:spPr>
          <a:xfrm>
            <a:off x="7847045" y="2232560"/>
            <a:ext cx="326571" cy="514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D9140B5-FBD9-4686-998C-FB9E0858897A}"/>
              </a:ext>
            </a:extLst>
          </p:cNvPr>
          <p:cNvSpPr txBox="1"/>
          <p:nvPr/>
        </p:nvSpPr>
        <p:spPr>
          <a:xfrm>
            <a:off x="6949751" y="3153747"/>
            <a:ext cx="4554894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在長度為</a:t>
            </a:r>
            <a:r>
              <a:rPr lang="en-US" altLang="zh-TW" sz="2400" dirty="0"/>
              <a:t>C</a:t>
            </a:r>
            <a:r>
              <a:rPr lang="zh-TW" altLang="en-US" sz="2400" dirty="0"/>
              <a:t>的</a:t>
            </a:r>
            <a:r>
              <a:rPr lang="en-US" altLang="zh-TW" sz="2400" dirty="0"/>
              <a:t>keyword dictionary</a:t>
            </a:r>
            <a:r>
              <a:rPr lang="zh-TW" altLang="en-US" sz="2400" dirty="0"/>
              <a:t>內每個</a:t>
            </a:r>
            <a:r>
              <a:rPr lang="en-US" altLang="zh-TW" sz="2400" dirty="0"/>
              <a:t>keyword</a:t>
            </a:r>
            <a:r>
              <a:rPr lang="zh-TW" altLang="en-US" sz="2400" dirty="0"/>
              <a:t>的機率值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7ABC3D-225C-4C55-82D7-A08C183507AE}"/>
              </a:ext>
            </a:extLst>
          </p:cNvPr>
          <p:cNvSpPr/>
          <p:nvPr/>
        </p:nvSpPr>
        <p:spPr>
          <a:xfrm>
            <a:off x="8890923" y="2232560"/>
            <a:ext cx="326571" cy="51435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B54AF95-2DEF-4D43-B4BE-C439DED1326D}"/>
              </a:ext>
            </a:extLst>
          </p:cNvPr>
          <p:cNvSpPr txBox="1"/>
          <p:nvPr/>
        </p:nvSpPr>
        <p:spPr>
          <a:xfrm>
            <a:off x="6939162" y="5127662"/>
            <a:ext cx="4554894" cy="83099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在長度為</a:t>
            </a:r>
            <a:r>
              <a:rPr lang="en-US" altLang="zh-TW" sz="2400" dirty="0"/>
              <a:t>C</a:t>
            </a:r>
            <a:r>
              <a:rPr lang="zh-TW" altLang="en-US" sz="2400" dirty="0"/>
              <a:t>的</a:t>
            </a:r>
            <a:r>
              <a:rPr lang="en-US" altLang="zh-TW" sz="2400" dirty="0"/>
              <a:t>keyword dictionary</a:t>
            </a:r>
            <a:r>
              <a:rPr lang="zh-TW" altLang="en-US" sz="2400" dirty="0"/>
              <a:t>內遮掉那些不是被選上的</a:t>
            </a:r>
            <a:r>
              <a:rPr lang="en-US" altLang="zh-TW" sz="2400" dirty="0"/>
              <a:t>keyword</a:t>
            </a:r>
            <a:endParaRPr lang="zh-TW" altLang="en-US" sz="2400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D8378E9-0A50-4936-8B2C-75DEBF1F34D6}"/>
              </a:ext>
            </a:extLst>
          </p:cNvPr>
          <p:cNvGrpSpPr/>
          <p:nvPr/>
        </p:nvGrpSpPr>
        <p:grpSpPr>
          <a:xfrm>
            <a:off x="2943912" y="4708670"/>
            <a:ext cx="2174032" cy="1784205"/>
            <a:chOff x="1045029" y="4579273"/>
            <a:chExt cx="1813249" cy="1564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FCB6E141-16C9-4340-B912-F0A96CAAC6A0}"/>
                    </a:ext>
                  </a:extLst>
                </p:cNvPr>
                <p:cNvSpPr txBox="1"/>
                <p:nvPr/>
              </p:nvSpPr>
              <p:spPr>
                <a:xfrm>
                  <a:off x="1045029" y="4579274"/>
                  <a:ext cx="821093" cy="937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0.7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FCB6E141-16C9-4340-B912-F0A96CAAC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29" y="4579274"/>
                  <a:ext cx="821093" cy="9373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1D0B4E12-8667-4F71-954B-638ADCA5910D}"/>
                    </a:ext>
                  </a:extLst>
                </p:cNvPr>
                <p:cNvSpPr txBox="1"/>
                <p:nvPr/>
              </p:nvSpPr>
              <p:spPr>
                <a:xfrm>
                  <a:off x="2037185" y="4579273"/>
                  <a:ext cx="821093" cy="10689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−100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1D0B4E12-8667-4F71-954B-638ADCA591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185" y="4579273"/>
                  <a:ext cx="821093" cy="10689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9F22E83-E2F5-49BC-B1C7-E0FA0C7A44F4}"/>
                </a:ext>
              </a:extLst>
            </p:cNvPr>
            <p:cNvSpPr txBox="1"/>
            <p:nvPr/>
          </p:nvSpPr>
          <p:spPr>
            <a:xfrm>
              <a:off x="1282959" y="5682195"/>
              <a:ext cx="34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p</a:t>
              </a:r>
              <a:endParaRPr lang="zh-TW" altLang="en-US" sz="2400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4615394-0CBF-4CE9-B751-2EC7C4DAF154}"/>
                </a:ext>
              </a:extLst>
            </p:cNvPr>
            <p:cNvSpPr txBox="1"/>
            <p:nvPr/>
          </p:nvSpPr>
          <p:spPr>
            <a:xfrm>
              <a:off x="2447731" y="5682195"/>
              <a:ext cx="34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z</a:t>
              </a:r>
              <a:endParaRPr lang="zh-TW" altLang="en-US" sz="2400" dirty="0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B159CBE-3775-400A-967B-E8EA244F41C0}"/>
              </a:ext>
            </a:extLst>
          </p:cNvPr>
          <p:cNvSpPr txBox="1"/>
          <p:nvPr/>
        </p:nvSpPr>
        <p:spPr>
          <a:xfrm>
            <a:off x="1298614" y="4902667"/>
            <a:ext cx="1425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C=</a:t>
            </a:r>
            <a:r>
              <a:rPr lang="zh-TW" altLang="en-US" sz="2400" dirty="0"/>
              <a:t> </a:t>
            </a:r>
            <a:r>
              <a:rPr lang="en-US" altLang="zh-TW" sz="2400" dirty="0"/>
              <a:t>3</a:t>
            </a:r>
          </a:p>
          <a:p>
            <a:r>
              <a:rPr lang="zh-TW" altLang="en-US" sz="2400" dirty="0"/>
              <a:t>只取</a:t>
            </a:r>
            <a:r>
              <a:rPr lang="en-US" altLang="zh-TW" sz="2400" dirty="0"/>
              <a:t>1</a:t>
            </a:r>
            <a:r>
              <a:rPr lang="zh-TW" altLang="en-US" sz="2400" dirty="0"/>
              <a:t>個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52569ED-B258-458A-964A-8C14503EFF8F}"/>
              </a:ext>
            </a:extLst>
          </p:cNvPr>
          <p:cNvSpPr txBox="1"/>
          <p:nvPr/>
        </p:nvSpPr>
        <p:spPr>
          <a:xfrm>
            <a:off x="7929171" y="4558927"/>
            <a:ext cx="248658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Keyword Selection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118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7">
      <a:majorFont>
        <a:latin typeface="Calibri Light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886</Words>
  <Application>Microsoft Office PowerPoint</Application>
  <PresentationFormat>寬螢幕</PresentationFormat>
  <Paragraphs>188</Paragraphs>
  <Slides>22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微軟正黑體</vt:lpstr>
      <vt:lpstr>新細明體</vt:lpstr>
      <vt:lpstr>Arial</vt:lpstr>
      <vt:lpstr>Calibri</vt:lpstr>
      <vt:lpstr>Calibri Light</vt:lpstr>
      <vt:lpstr>Cambria Math</vt:lpstr>
      <vt:lpstr>Office 佈景主題</vt:lpstr>
      <vt:lpstr>Diverse and Specific Clarification Question Generation with Keywords</vt:lpstr>
      <vt:lpstr>Outline</vt:lpstr>
      <vt:lpstr>Purpose</vt:lpstr>
      <vt:lpstr>Previous work</vt:lpstr>
      <vt:lpstr>Contribution </vt:lpstr>
      <vt:lpstr>Outline</vt:lpstr>
      <vt:lpstr>Framework </vt:lpstr>
      <vt:lpstr>Keyword Prediction</vt:lpstr>
      <vt:lpstr>Keyword Conditioned Generation</vt:lpstr>
      <vt:lpstr>Framework </vt:lpstr>
      <vt:lpstr>Keyword Selection</vt:lpstr>
      <vt:lpstr>Seq-to-seq model</vt:lpstr>
      <vt:lpstr>Attention-based (C_t)</vt:lpstr>
      <vt:lpstr>Outline</vt:lpstr>
      <vt:lpstr>Dataset </vt:lpstr>
      <vt:lpstr>Experiment – one question</vt:lpstr>
      <vt:lpstr>Experiment – group of questions</vt:lpstr>
      <vt:lpstr>Beam Search</vt:lpstr>
      <vt:lpstr>Diverse Beam Search</vt:lpstr>
      <vt:lpstr>Experiment – group of questions</vt:lpstr>
      <vt:lpstr>Experiment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145</cp:revision>
  <dcterms:created xsi:type="dcterms:W3CDTF">2021-08-25T02:21:17Z</dcterms:created>
  <dcterms:modified xsi:type="dcterms:W3CDTF">2021-08-30T03:09:14Z</dcterms:modified>
</cp:coreProperties>
</file>